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38"/>
  </p:notesMasterIdLst>
  <p:handoutMasterIdLst>
    <p:handoutMasterId r:id="rId39"/>
  </p:handoutMasterIdLst>
  <p:sldIdLst>
    <p:sldId id="257" r:id="rId2"/>
    <p:sldId id="258" r:id="rId3"/>
    <p:sldId id="259" r:id="rId4"/>
    <p:sldId id="263" r:id="rId5"/>
    <p:sldId id="264" r:id="rId6"/>
    <p:sldId id="262" r:id="rId7"/>
    <p:sldId id="261" r:id="rId8"/>
    <p:sldId id="270" r:id="rId9"/>
    <p:sldId id="292" r:id="rId10"/>
    <p:sldId id="269" r:id="rId11"/>
    <p:sldId id="267" r:id="rId12"/>
    <p:sldId id="289" r:id="rId13"/>
    <p:sldId id="268" r:id="rId14"/>
    <p:sldId id="265" r:id="rId15"/>
    <p:sldId id="275" r:id="rId16"/>
    <p:sldId id="274" r:id="rId17"/>
    <p:sldId id="273" r:id="rId18"/>
    <p:sldId id="277" r:id="rId19"/>
    <p:sldId id="290" r:id="rId20"/>
    <p:sldId id="276" r:id="rId21"/>
    <p:sldId id="272" r:id="rId22"/>
    <p:sldId id="278" r:id="rId23"/>
    <p:sldId id="260" r:id="rId24"/>
    <p:sldId id="293" r:id="rId25"/>
    <p:sldId id="282" r:id="rId26"/>
    <p:sldId id="281" r:id="rId27"/>
    <p:sldId id="280" r:id="rId28"/>
    <p:sldId id="294" r:id="rId29"/>
    <p:sldId id="285" r:id="rId30"/>
    <p:sldId id="287" r:id="rId31"/>
    <p:sldId id="286" r:id="rId32"/>
    <p:sldId id="291" r:id="rId33"/>
    <p:sldId id="283" r:id="rId34"/>
    <p:sldId id="284" r:id="rId35"/>
    <p:sldId id="279" r:id="rId36"/>
    <p:sldId id="288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7" autoAdjust="0"/>
  </p:normalViewPr>
  <p:slideViewPr>
    <p:cSldViewPr snapToGrid="0">
      <p:cViewPr varScale="1">
        <p:scale>
          <a:sx n="90" d="100"/>
          <a:sy n="90" d="100"/>
        </p:scale>
        <p:origin x="1434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82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2EC84C-4BF0-48C7-8B15-C5877424C844}" type="doc">
      <dgm:prSet loTypeId="urn:microsoft.com/office/officeart/2005/8/layout/process1" loCatId="process" qsTypeId="urn:microsoft.com/office/officeart/2005/8/quickstyle/simple1" qsCatId="simple" csTypeId="urn:microsoft.com/office/officeart/2005/8/colors/colorful3" csCatId="colorful" phldr="1"/>
      <dgm:spPr/>
    </dgm:pt>
    <dgm:pt modelId="{16965B60-0AD9-4205-8CF8-3B2D3874D1A7}">
      <dgm:prSet phldrT="[Testo]"/>
      <dgm:spPr>
        <a:xfrm>
          <a:off x="6755288" y="370717"/>
          <a:ext cx="2845667" cy="1707400"/>
        </a:xfrm>
        <a:prstGeom prst="roundRect">
          <a:avLst>
            <a:gd name="adj" fmla="val 10000"/>
          </a:avLst>
        </a:prstGeom>
        <a:solidFill>
          <a:srgbClr val="C9A645">
            <a:hueOff val="8814493"/>
            <a:satOff val="-26962"/>
            <a:lumOff val="5098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MPC-SCP </a:t>
          </a: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Convex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Optimization</a:t>
          </a:r>
          <a:endParaRPr lang="it-IT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gm:t>
    </dgm:pt>
    <dgm:pt modelId="{9F1D1255-B296-4849-A954-74508EA239A7}" type="parTrans" cxnId="{251A3FCD-876A-4650-80C8-E93982AA0DF6}">
      <dgm:prSet/>
      <dgm:spPr/>
      <dgm:t>
        <a:bodyPr/>
        <a:lstStyle/>
        <a:p>
          <a:endParaRPr lang="it-IT"/>
        </a:p>
      </dgm:t>
    </dgm:pt>
    <dgm:pt modelId="{9DAC3FD5-9683-4704-804D-8820E7827254}" type="sibTrans" cxnId="{251A3FCD-876A-4650-80C8-E93982AA0DF6}">
      <dgm:prSet/>
      <dgm:spPr/>
      <dgm:t>
        <a:bodyPr/>
        <a:lstStyle/>
        <a:p>
          <a:endParaRPr lang="it-IT"/>
        </a:p>
      </dgm:t>
    </dgm:pt>
    <dgm:pt modelId="{692C1494-52F2-40A3-8B88-086FD7AA3E90}">
      <dgm:prSet phldrT="[Testo]"/>
      <dgm:spPr>
        <a:xfrm>
          <a:off x="3035602" y="515205"/>
          <a:ext cx="2581419" cy="1418423"/>
        </a:xfrm>
        <a:prstGeom prst="roundRect">
          <a:avLst>
            <a:gd name="adj" fmla="val 10000"/>
          </a:avLst>
        </a:prstGeom>
        <a:solidFill>
          <a:srgbClr val="C9A645">
            <a:hueOff val="4407247"/>
            <a:satOff val="-13481"/>
            <a:lumOff val="2549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Discretized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and </a:t>
          </a: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Decentralized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(</a:t>
          </a: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Approximated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) </a:t>
          </a: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Convex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Problem</a:t>
          </a:r>
          <a:endParaRPr lang="it-IT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gm:t>
    </dgm:pt>
    <dgm:pt modelId="{508C9529-1A9E-4B1B-A5D5-CEEB83678AE4}" type="sibTrans" cxnId="{CB9B2DA4-1E64-415B-AA6D-F4F053B9F434}">
      <dgm:prSet/>
      <dgm:spPr>
        <a:xfrm>
          <a:off x="5901588" y="871554"/>
          <a:ext cx="603281" cy="705725"/>
        </a:xfrm>
        <a:prstGeom prst="rightArrow">
          <a:avLst>
            <a:gd name="adj1" fmla="val 60000"/>
            <a:gd name="adj2" fmla="val 50000"/>
          </a:avLst>
        </a:prstGeom>
        <a:solidFill>
          <a:srgbClr val="C9A645">
            <a:hueOff val="8814493"/>
            <a:satOff val="-26962"/>
            <a:lumOff val="5098"/>
            <a:alphaOff val="0"/>
          </a:srgbClr>
        </a:solidFill>
        <a:ln>
          <a:noFill/>
        </a:ln>
        <a:effectLst/>
      </dgm:spPr>
      <dgm:t>
        <a:bodyPr/>
        <a:lstStyle/>
        <a:p>
          <a:pPr>
            <a:buNone/>
          </a:pPr>
          <a:endParaRPr lang="it-IT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gm:t>
    </dgm:pt>
    <dgm:pt modelId="{5D488AF3-2F26-49C0-93AA-916A2C3AE616}" type="parTrans" cxnId="{CB9B2DA4-1E64-415B-AA6D-F4F053B9F434}">
      <dgm:prSet/>
      <dgm:spPr/>
      <dgm:t>
        <a:bodyPr/>
        <a:lstStyle/>
        <a:p>
          <a:endParaRPr lang="it-IT"/>
        </a:p>
      </dgm:t>
    </dgm:pt>
    <dgm:pt modelId="{1E41E62B-A333-4F86-823B-5728719B6BC3}">
      <dgm:prSet phldrT="[Testo]"/>
      <dgm:spPr>
        <a:xfrm>
          <a:off x="0" y="648289"/>
          <a:ext cx="1897092" cy="1256066"/>
        </a:xfrm>
        <a:prstGeom prst="roundRect">
          <a:avLst>
            <a:gd name="adj" fmla="val 10000"/>
          </a:avLst>
        </a:prstGeom>
        <a:solidFill>
          <a:srgbClr val="C9A645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Nonlinear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Optimal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Control </a:t>
          </a: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Problem</a:t>
          </a:r>
          <a:endParaRPr lang="it-IT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gm:t>
    </dgm:pt>
    <dgm:pt modelId="{1F27FF9C-A25D-460F-A850-57914E9F222D}" type="sibTrans" cxnId="{39F54845-D4C9-40B3-BFB9-9627E7D0832F}">
      <dgm:prSet/>
      <dgm:spPr>
        <a:xfrm rot="21547177">
          <a:off x="2181684" y="899873"/>
          <a:ext cx="603481" cy="705725"/>
        </a:xfrm>
        <a:prstGeom prst="rightArrow">
          <a:avLst>
            <a:gd name="adj1" fmla="val 60000"/>
            <a:gd name="adj2" fmla="val 50000"/>
          </a:avLst>
        </a:prstGeom>
        <a:solidFill>
          <a:srgbClr val="C9A645">
            <a:hueOff val="0"/>
            <a:satOff val="0"/>
            <a:lumOff val="0"/>
            <a:alphaOff val="0"/>
          </a:srgbClr>
        </a:solidFill>
        <a:ln>
          <a:noFill/>
        </a:ln>
        <a:effectLst/>
      </dgm:spPr>
      <dgm:t>
        <a:bodyPr/>
        <a:lstStyle/>
        <a:p>
          <a:pPr>
            <a:buNone/>
          </a:pPr>
          <a:endParaRPr lang="it-IT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gm:t>
    </dgm:pt>
    <dgm:pt modelId="{49427A75-D68B-4E3F-A377-B2070EC2A863}" type="parTrans" cxnId="{39F54845-D4C9-40B3-BFB9-9627E7D0832F}">
      <dgm:prSet/>
      <dgm:spPr/>
      <dgm:t>
        <a:bodyPr/>
        <a:lstStyle/>
        <a:p>
          <a:endParaRPr lang="it-IT"/>
        </a:p>
      </dgm:t>
    </dgm:pt>
    <dgm:pt modelId="{D119EDA1-42D7-4710-A1B4-088C4355C0DA}" type="pres">
      <dgm:prSet presAssocID="{D52EC84C-4BF0-48C7-8B15-C5877424C844}" presName="Name0" presStyleCnt="0">
        <dgm:presLayoutVars>
          <dgm:dir/>
          <dgm:resizeHandles val="exact"/>
        </dgm:presLayoutVars>
      </dgm:prSet>
      <dgm:spPr/>
    </dgm:pt>
    <dgm:pt modelId="{8370F614-D6A4-4301-AFB7-9D3952BF0B35}" type="pres">
      <dgm:prSet presAssocID="{1E41E62B-A333-4F86-823B-5728719B6BC3}" presName="node" presStyleLbl="node1" presStyleIdx="0" presStyleCnt="3" custScaleX="66666" custScaleY="73566" custLinFactNeighborX="-566" custLinFactNeighborY="3040">
        <dgm:presLayoutVars>
          <dgm:bulletEnabled val="1"/>
        </dgm:presLayoutVars>
      </dgm:prSet>
      <dgm:spPr/>
    </dgm:pt>
    <dgm:pt modelId="{AD5F202D-D6DC-4CEA-BF68-060CB45C473A}" type="pres">
      <dgm:prSet presAssocID="{1F27FF9C-A25D-460F-A850-57914E9F222D}" presName="sibTrans" presStyleLbl="sibTrans2D1" presStyleIdx="0" presStyleCnt="2"/>
      <dgm:spPr/>
    </dgm:pt>
    <dgm:pt modelId="{3C995D41-4A3B-486D-AF55-E09B42248017}" type="pres">
      <dgm:prSet presAssocID="{1F27FF9C-A25D-460F-A850-57914E9F222D}" presName="connectorText" presStyleLbl="sibTrans2D1" presStyleIdx="0" presStyleCnt="2"/>
      <dgm:spPr/>
    </dgm:pt>
    <dgm:pt modelId="{33C9C725-3C28-4D0D-B15B-0A4CBDDB75B5}" type="pres">
      <dgm:prSet presAssocID="{692C1494-52F2-40A3-8B88-086FD7AA3E90}" presName="node" presStyleLbl="node1" presStyleIdx="1" presStyleCnt="3" custScaleX="90714" custScaleY="83075">
        <dgm:presLayoutVars>
          <dgm:bulletEnabled val="1"/>
        </dgm:presLayoutVars>
      </dgm:prSet>
      <dgm:spPr/>
    </dgm:pt>
    <dgm:pt modelId="{8B9E507F-8C2B-4343-A941-8FAC33C87243}" type="pres">
      <dgm:prSet presAssocID="{508C9529-1A9E-4B1B-A5D5-CEEB83678AE4}" presName="sibTrans" presStyleLbl="sibTrans2D1" presStyleIdx="1" presStyleCnt="2"/>
      <dgm:spPr/>
    </dgm:pt>
    <dgm:pt modelId="{B1B9BB38-AFD4-4412-A615-957A76C0D106}" type="pres">
      <dgm:prSet presAssocID="{508C9529-1A9E-4B1B-A5D5-CEEB83678AE4}" presName="connectorText" presStyleLbl="sibTrans2D1" presStyleIdx="1" presStyleCnt="2"/>
      <dgm:spPr/>
    </dgm:pt>
    <dgm:pt modelId="{B7B3C53B-7507-4C9B-9499-40FA8E82B470}" type="pres">
      <dgm:prSet presAssocID="{16965B60-0AD9-4205-8CF8-3B2D3874D1A7}" presName="node" presStyleLbl="node1" presStyleIdx="2" presStyleCnt="3">
        <dgm:presLayoutVars>
          <dgm:bulletEnabled val="1"/>
        </dgm:presLayoutVars>
      </dgm:prSet>
      <dgm:spPr/>
    </dgm:pt>
  </dgm:ptLst>
  <dgm:cxnLst>
    <dgm:cxn modelId="{0870BC2C-5647-49E6-8DCA-74CAAC0A56E9}" type="presOf" srcId="{1F27FF9C-A25D-460F-A850-57914E9F222D}" destId="{AD5F202D-D6DC-4CEA-BF68-060CB45C473A}" srcOrd="0" destOrd="0" presId="urn:microsoft.com/office/officeart/2005/8/layout/process1"/>
    <dgm:cxn modelId="{D1CAD65C-3BCF-4184-8D0D-E9E12D3DA39B}" type="presOf" srcId="{1F27FF9C-A25D-460F-A850-57914E9F222D}" destId="{3C995D41-4A3B-486D-AF55-E09B42248017}" srcOrd="1" destOrd="0" presId="urn:microsoft.com/office/officeart/2005/8/layout/process1"/>
    <dgm:cxn modelId="{39F54845-D4C9-40B3-BFB9-9627E7D0832F}" srcId="{D52EC84C-4BF0-48C7-8B15-C5877424C844}" destId="{1E41E62B-A333-4F86-823B-5728719B6BC3}" srcOrd="0" destOrd="0" parTransId="{49427A75-D68B-4E3F-A377-B2070EC2A863}" sibTransId="{1F27FF9C-A25D-460F-A850-57914E9F222D}"/>
    <dgm:cxn modelId="{E7052083-7045-45FE-886A-D40FA6837E77}" type="presOf" srcId="{16965B60-0AD9-4205-8CF8-3B2D3874D1A7}" destId="{B7B3C53B-7507-4C9B-9499-40FA8E82B470}" srcOrd="0" destOrd="0" presId="urn:microsoft.com/office/officeart/2005/8/layout/process1"/>
    <dgm:cxn modelId="{4741D18B-9178-461D-81C4-2B61A506EA73}" type="presOf" srcId="{508C9529-1A9E-4B1B-A5D5-CEEB83678AE4}" destId="{B1B9BB38-AFD4-4412-A615-957A76C0D106}" srcOrd="1" destOrd="0" presId="urn:microsoft.com/office/officeart/2005/8/layout/process1"/>
    <dgm:cxn modelId="{3AED5CA0-BEC1-4BC1-8FF5-DD1963C4A9C7}" type="presOf" srcId="{1E41E62B-A333-4F86-823B-5728719B6BC3}" destId="{8370F614-D6A4-4301-AFB7-9D3952BF0B35}" srcOrd="0" destOrd="0" presId="urn:microsoft.com/office/officeart/2005/8/layout/process1"/>
    <dgm:cxn modelId="{CB9B2DA4-1E64-415B-AA6D-F4F053B9F434}" srcId="{D52EC84C-4BF0-48C7-8B15-C5877424C844}" destId="{692C1494-52F2-40A3-8B88-086FD7AA3E90}" srcOrd="1" destOrd="0" parTransId="{5D488AF3-2F26-49C0-93AA-916A2C3AE616}" sibTransId="{508C9529-1A9E-4B1B-A5D5-CEEB83678AE4}"/>
    <dgm:cxn modelId="{9373DCB9-8BA4-4D48-B464-8FEE572C2B67}" type="presOf" srcId="{D52EC84C-4BF0-48C7-8B15-C5877424C844}" destId="{D119EDA1-42D7-4710-A1B4-088C4355C0DA}" srcOrd="0" destOrd="0" presId="urn:microsoft.com/office/officeart/2005/8/layout/process1"/>
    <dgm:cxn modelId="{251A3FCD-876A-4650-80C8-E93982AA0DF6}" srcId="{D52EC84C-4BF0-48C7-8B15-C5877424C844}" destId="{16965B60-0AD9-4205-8CF8-3B2D3874D1A7}" srcOrd="2" destOrd="0" parTransId="{9F1D1255-B296-4849-A954-74508EA239A7}" sibTransId="{9DAC3FD5-9683-4704-804D-8820E7827254}"/>
    <dgm:cxn modelId="{FA1FB3DB-7528-484F-96B6-2F116770A285}" type="presOf" srcId="{508C9529-1A9E-4B1B-A5D5-CEEB83678AE4}" destId="{8B9E507F-8C2B-4343-A941-8FAC33C87243}" srcOrd="0" destOrd="0" presId="urn:microsoft.com/office/officeart/2005/8/layout/process1"/>
    <dgm:cxn modelId="{622F28DD-C337-4805-8B1A-1B2C38716404}" type="presOf" srcId="{692C1494-52F2-40A3-8B88-086FD7AA3E90}" destId="{33C9C725-3C28-4D0D-B15B-0A4CBDDB75B5}" srcOrd="0" destOrd="0" presId="urn:microsoft.com/office/officeart/2005/8/layout/process1"/>
    <dgm:cxn modelId="{EF5FF6EB-A537-47CC-A1BD-8CAC6B510B24}" type="presParOf" srcId="{D119EDA1-42D7-4710-A1B4-088C4355C0DA}" destId="{8370F614-D6A4-4301-AFB7-9D3952BF0B35}" srcOrd="0" destOrd="0" presId="urn:microsoft.com/office/officeart/2005/8/layout/process1"/>
    <dgm:cxn modelId="{317208E2-36F6-46B6-B34C-CEA423D1F7AB}" type="presParOf" srcId="{D119EDA1-42D7-4710-A1B4-088C4355C0DA}" destId="{AD5F202D-D6DC-4CEA-BF68-060CB45C473A}" srcOrd="1" destOrd="0" presId="urn:microsoft.com/office/officeart/2005/8/layout/process1"/>
    <dgm:cxn modelId="{A9E08E39-9DE9-4EE6-A452-DBD788E709E5}" type="presParOf" srcId="{AD5F202D-D6DC-4CEA-BF68-060CB45C473A}" destId="{3C995D41-4A3B-486D-AF55-E09B42248017}" srcOrd="0" destOrd="0" presId="urn:microsoft.com/office/officeart/2005/8/layout/process1"/>
    <dgm:cxn modelId="{7021F25C-1662-44CF-88CC-85245C51AEA0}" type="presParOf" srcId="{D119EDA1-42D7-4710-A1B4-088C4355C0DA}" destId="{33C9C725-3C28-4D0D-B15B-0A4CBDDB75B5}" srcOrd="2" destOrd="0" presId="urn:microsoft.com/office/officeart/2005/8/layout/process1"/>
    <dgm:cxn modelId="{E25B6277-3544-4846-AC53-B57206FEA2A6}" type="presParOf" srcId="{D119EDA1-42D7-4710-A1B4-088C4355C0DA}" destId="{8B9E507F-8C2B-4343-A941-8FAC33C87243}" srcOrd="3" destOrd="0" presId="urn:microsoft.com/office/officeart/2005/8/layout/process1"/>
    <dgm:cxn modelId="{FE65B30E-394D-440E-ACA7-DFC4C589C775}" type="presParOf" srcId="{8B9E507F-8C2B-4343-A941-8FAC33C87243}" destId="{B1B9BB38-AFD4-4412-A615-957A76C0D106}" srcOrd="0" destOrd="0" presId="urn:microsoft.com/office/officeart/2005/8/layout/process1"/>
    <dgm:cxn modelId="{E12FC24C-B79B-4D8C-8A55-BC4BC23501C3}" type="presParOf" srcId="{D119EDA1-42D7-4710-A1B4-088C4355C0DA}" destId="{B7B3C53B-7507-4C9B-9499-40FA8E82B47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5FB417-73EF-4254-B574-2D4B8CFA7EF2}" type="doc">
      <dgm:prSet loTypeId="urn:microsoft.com/office/officeart/2005/8/layout/process4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it-IT"/>
        </a:p>
      </dgm:t>
    </dgm:pt>
    <dgm:pt modelId="{169D25BF-442D-404B-A7F5-BADE01CC5ED0}">
      <dgm:prSet phldrT="[Testo]" custT="1"/>
      <dgm:spPr>
        <a:xfrm rot="10800000">
          <a:off x="0" y="1665"/>
          <a:ext cx="8780444" cy="1351864"/>
        </a:xfrm>
        <a:prstGeom prst="upArrowCallout">
          <a:avLst/>
        </a:prstGeom>
        <a:solidFill>
          <a:srgbClr val="76A7B2">
            <a:hueOff val="-5459979"/>
            <a:satOff val="-4762"/>
            <a:lumOff val="-3529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sz="20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OT </a:t>
          </a:r>
          <a:r>
            <a:rPr lang="it-IT" sz="2000" b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minimizes </a:t>
          </a:r>
          <a:r>
            <a:rPr lang="it-IT" sz="20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the </a:t>
          </a:r>
          <a:r>
            <a:rPr lang="it-IT" sz="20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L2 </a:t>
          </a:r>
          <a:r>
            <a:rPr lang="en-US" sz="20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distance between the </a:t>
          </a:r>
          <a:r>
            <a:rPr lang="en-US" sz="2000" b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instantaneous</a:t>
          </a:r>
          <a:r>
            <a:rPr lang="en-US" sz="20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and </a:t>
          </a:r>
          <a:r>
            <a:rPr lang="en-US" sz="20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the </a:t>
          </a:r>
          <a:r>
            <a:rPr lang="en-US" sz="2000" b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desired</a:t>
          </a:r>
          <a:r>
            <a:rPr lang="en-US" sz="20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probability distribution.</a:t>
          </a:r>
          <a:endParaRPr lang="it-IT" sz="2000" dirty="0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gm:t>
    </dgm:pt>
    <dgm:pt modelId="{5322715D-F17D-401B-ADA0-B8C1A691117E}" type="parTrans" cxnId="{A5A3E6CB-EEA3-46AF-92C3-BFD5421D4621}">
      <dgm:prSet/>
      <dgm:spPr/>
      <dgm:t>
        <a:bodyPr/>
        <a:lstStyle/>
        <a:p>
          <a:endParaRPr lang="it-IT"/>
        </a:p>
      </dgm:t>
    </dgm:pt>
    <dgm:pt modelId="{F5CC3989-4FA0-44D9-9518-9E45D9FE8A23}" type="sibTrans" cxnId="{A5A3E6CB-EEA3-46AF-92C3-BFD5421D4621}">
      <dgm:prSet/>
      <dgm:spPr/>
      <dgm:t>
        <a:bodyPr/>
        <a:lstStyle/>
        <a:p>
          <a:endParaRPr lang="it-IT"/>
        </a:p>
      </dgm:t>
    </dgm:pt>
    <dgm:pt modelId="{88467793-687B-41B7-82D2-78B863BF234D}">
      <dgm:prSet phldrT="[Testo]"/>
      <dgm:spPr>
        <a:xfrm rot="10800000">
          <a:off x="0" y="1340345"/>
          <a:ext cx="8780444" cy="1351864"/>
        </a:xfrm>
        <a:prstGeom prst="upArrowCallout">
          <a:avLst/>
        </a:prstGeom>
        <a:solidFill>
          <a:srgbClr val="76A7B2">
            <a:hueOff val="-3639986"/>
            <a:satOff val="-3175"/>
            <a:lumOff val="-2353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b="1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Fuel</a:t>
          </a:r>
          <a:r>
            <a:rPr lang="it-IT" b="1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b="1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efficiency</a:t>
          </a:r>
          <a:r>
            <a:rPr lang="it-IT" b="1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is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not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considered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in the standard 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OT formulation.</a:t>
          </a:r>
          <a:endParaRPr lang="it-IT" dirty="0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gm:t>
    </dgm:pt>
    <dgm:pt modelId="{D199AD3E-05F6-4036-BA29-786B9BD77D28}" type="parTrans" cxnId="{8171BED4-566D-41E4-9E96-55F2FE919795}">
      <dgm:prSet/>
      <dgm:spPr/>
      <dgm:t>
        <a:bodyPr/>
        <a:lstStyle/>
        <a:p>
          <a:endParaRPr lang="it-IT"/>
        </a:p>
      </dgm:t>
    </dgm:pt>
    <dgm:pt modelId="{5FA31FA4-B62F-42AC-BD59-365A36C1C63A}" type="sibTrans" cxnId="{8171BED4-566D-41E4-9E96-55F2FE919795}">
      <dgm:prSet/>
      <dgm:spPr/>
      <dgm:t>
        <a:bodyPr/>
        <a:lstStyle/>
        <a:p>
          <a:endParaRPr lang="it-IT"/>
        </a:p>
      </dgm:t>
    </dgm:pt>
    <dgm:pt modelId="{132820D7-1E9D-4722-A14F-FD1BC0A65BA8}">
      <dgm:prSet phldrT="[Testo]"/>
      <dgm:spPr>
        <a:xfrm rot="10800000">
          <a:off x="0" y="2679025"/>
          <a:ext cx="8780444" cy="1351864"/>
        </a:xfrm>
        <a:prstGeom prst="upArrowCallout">
          <a:avLst/>
        </a:prstGeom>
        <a:solidFill>
          <a:srgbClr val="76A7B2">
            <a:hueOff val="-1819993"/>
            <a:satOff val="-1587"/>
            <a:lumOff val="-1176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It is </a:t>
          </a:r>
          <a:r>
            <a:rPr lang="it-IT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possible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to </a:t>
          </a:r>
          <a:r>
            <a:rPr lang="it-IT" b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extend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the </a:t>
          </a:r>
          <a:r>
            <a:rPr lang="it-IT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minimization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algorithm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throughout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the </a:t>
          </a:r>
          <a:r>
            <a:rPr lang="it-IT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whole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b="1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timeline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of 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the redistribution.</a:t>
          </a:r>
          <a:endParaRPr lang="it-IT" dirty="0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gm:t>
    </dgm:pt>
    <dgm:pt modelId="{B4F2270D-87FC-4216-8F02-E46D6F8B1664}" type="parTrans" cxnId="{17302907-8A6A-4A0C-89F0-18E337C17235}">
      <dgm:prSet/>
      <dgm:spPr/>
      <dgm:t>
        <a:bodyPr/>
        <a:lstStyle/>
        <a:p>
          <a:endParaRPr lang="it-IT"/>
        </a:p>
      </dgm:t>
    </dgm:pt>
    <dgm:pt modelId="{06DD14A7-99BE-4668-9FE6-2589522B09B2}" type="sibTrans" cxnId="{17302907-8A6A-4A0C-89F0-18E337C17235}">
      <dgm:prSet/>
      <dgm:spPr/>
      <dgm:t>
        <a:bodyPr/>
        <a:lstStyle/>
        <a:p>
          <a:endParaRPr lang="it-IT"/>
        </a:p>
      </dgm:t>
    </dgm:pt>
    <dgm:pt modelId="{9291B5FF-FDBC-4E7E-9B2E-7C394B3A7085}">
      <dgm:prSet phldrT="[Testo]"/>
      <dgm:spPr>
        <a:xfrm>
          <a:off x="0" y="4017705"/>
          <a:ext cx="8780444" cy="878975"/>
        </a:xfrm>
        <a:prstGeom prst="rect">
          <a:avLst/>
        </a:prstGeom>
        <a:solidFill>
          <a:srgbClr val="76A7B2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This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results in minimum </a:t>
          </a:r>
          <a:r>
            <a:rPr lang="it-IT" b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control actions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, 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and </a:t>
          </a:r>
          <a:r>
            <a:rPr lang="it-IT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improved</a:t>
          </a:r>
          <a:r>
            <a:rPr lang="it-IT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b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robustness</a:t>
          </a:r>
          <a:r>
            <a:rPr lang="it-IT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.</a:t>
          </a:r>
        </a:p>
      </dgm:t>
    </dgm:pt>
    <dgm:pt modelId="{E9146575-398F-4AC5-96B4-A432ACD16A8C}" type="parTrans" cxnId="{E820EF1F-581E-47B5-82CB-475C3C5110B2}">
      <dgm:prSet/>
      <dgm:spPr/>
      <dgm:t>
        <a:bodyPr/>
        <a:lstStyle/>
        <a:p>
          <a:endParaRPr lang="it-IT"/>
        </a:p>
      </dgm:t>
    </dgm:pt>
    <dgm:pt modelId="{140ABBB5-A1B1-4174-9CD1-5E3B838B0FBB}" type="sibTrans" cxnId="{E820EF1F-581E-47B5-82CB-475C3C5110B2}">
      <dgm:prSet/>
      <dgm:spPr/>
      <dgm:t>
        <a:bodyPr/>
        <a:lstStyle/>
        <a:p>
          <a:endParaRPr lang="it-IT"/>
        </a:p>
      </dgm:t>
    </dgm:pt>
    <dgm:pt modelId="{870B48AC-1306-4080-A91E-C09EAA6DB71F}" type="pres">
      <dgm:prSet presAssocID="{5A5FB417-73EF-4254-B574-2D4B8CFA7EF2}" presName="Name0" presStyleCnt="0">
        <dgm:presLayoutVars>
          <dgm:dir/>
          <dgm:animLvl val="lvl"/>
          <dgm:resizeHandles val="exact"/>
        </dgm:presLayoutVars>
      </dgm:prSet>
      <dgm:spPr/>
    </dgm:pt>
    <dgm:pt modelId="{A69EE813-A979-4995-84F2-B761D0C99604}" type="pres">
      <dgm:prSet presAssocID="{9291B5FF-FDBC-4E7E-9B2E-7C394B3A7085}" presName="boxAndChildren" presStyleCnt="0"/>
      <dgm:spPr/>
    </dgm:pt>
    <dgm:pt modelId="{004F59B3-678D-4024-A9AA-6628C5825E25}" type="pres">
      <dgm:prSet presAssocID="{9291B5FF-FDBC-4E7E-9B2E-7C394B3A7085}" presName="parentTextBox" presStyleLbl="node1" presStyleIdx="0" presStyleCnt="4"/>
      <dgm:spPr/>
    </dgm:pt>
    <dgm:pt modelId="{BB5B59F4-4BA9-4590-811F-3A585FC2DB6F}" type="pres">
      <dgm:prSet presAssocID="{06DD14A7-99BE-4668-9FE6-2589522B09B2}" presName="sp" presStyleCnt="0"/>
      <dgm:spPr/>
    </dgm:pt>
    <dgm:pt modelId="{35EF2B91-5C74-46E2-9DDC-932803D42A4E}" type="pres">
      <dgm:prSet presAssocID="{132820D7-1E9D-4722-A14F-FD1BC0A65BA8}" presName="arrowAndChildren" presStyleCnt="0"/>
      <dgm:spPr/>
    </dgm:pt>
    <dgm:pt modelId="{86ED631B-9D2C-4193-8087-A54AD0342751}" type="pres">
      <dgm:prSet presAssocID="{132820D7-1E9D-4722-A14F-FD1BC0A65BA8}" presName="parentTextArrow" presStyleLbl="node1" presStyleIdx="1" presStyleCnt="4"/>
      <dgm:spPr/>
    </dgm:pt>
    <dgm:pt modelId="{4E8FD6DE-7F9A-491C-B4D0-966C6E4FB184}" type="pres">
      <dgm:prSet presAssocID="{5FA31FA4-B62F-42AC-BD59-365A36C1C63A}" presName="sp" presStyleCnt="0"/>
      <dgm:spPr/>
    </dgm:pt>
    <dgm:pt modelId="{A8C24F9E-AA5C-49F1-A725-B8F3C3045BE5}" type="pres">
      <dgm:prSet presAssocID="{88467793-687B-41B7-82D2-78B863BF234D}" presName="arrowAndChildren" presStyleCnt="0"/>
      <dgm:spPr/>
    </dgm:pt>
    <dgm:pt modelId="{193F4456-3A3F-497C-9A26-A45ECAE826F0}" type="pres">
      <dgm:prSet presAssocID="{88467793-687B-41B7-82D2-78B863BF234D}" presName="parentTextArrow" presStyleLbl="node1" presStyleIdx="2" presStyleCnt="4"/>
      <dgm:spPr/>
    </dgm:pt>
    <dgm:pt modelId="{5F2C1426-39EC-41C0-8122-6565E13A796E}" type="pres">
      <dgm:prSet presAssocID="{F5CC3989-4FA0-44D9-9518-9E45D9FE8A23}" presName="sp" presStyleCnt="0"/>
      <dgm:spPr/>
    </dgm:pt>
    <dgm:pt modelId="{06EE132C-1368-46BC-93AB-E8BDE3855532}" type="pres">
      <dgm:prSet presAssocID="{169D25BF-442D-404B-A7F5-BADE01CC5ED0}" presName="arrowAndChildren" presStyleCnt="0"/>
      <dgm:spPr/>
    </dgm:pt>
    <dgm:pt modelId="{DB1E381A-C513-4613-B6D3-AAF16A860966}" type="pres">
      <dgm:prSet presAssocID="{169D25BF-442D-404B-A7F5-BADE01CC5ED0}" presName="parentTextArrow" presStyleLbl="node1" presStyleIdx="3" presStyleCnt="4" custLinFactNeighborX="-211" custLinFactNeighborY="-1705"/>
      <dgm:spPr/>
    </dgm:pt>
  </dgm:ptLst>
  <dgm:cxnLst>
    <dgm:cxn modelId="{17302907-8A6A-4A0C-89F0-18E337C17235}" srcId="{5A5FB417-73EF-4254-B574-2D4B8CFA7EF2}" destId="{132820D7-1E9D-4722-A14F-FD1BC0A65BA8}" srcOrd="2" destOrd="0" parTransId="{B4F2270D-87FC-4216-8F02-E46D6F8B1664}" sibTransId="{06DD14A7-99BE-4668-9FE6-2589522B09B2}"/>
    <dgm:cxn modelId="{BF067D12-DAEE-4A8F-9CD7-48C116C1F9F3}" type="presOf" srcId="{88467793-687B-41B7-82D2-78B863BF234D}" destId="{193F4456-3A3F-497C-9A26-A45ECAE826F0}" srcOrd="0" destOrd="0" presId="urn:microsoft.com/office/officeart/2005/8/layout/process4"/>
    <dgm:cxn modelId="{E820EF1F-581E-47B5-82CB-475C3C5110B2}" srcId="{5A5FB417-73EF-4254-B574-2D4B8CFA7EF2}" destId="{9291B5FF-FDBC-4E7E-9B2E-7C394B3A7085}" srcOrd="3" destOrd="0" parTransId="{E9146575-398F-4AC5-96B4-A432ACD16A8C}" sibTransId="{140ABBB5-A1B1-4174-9CD1-5E3B838B0FBB}"/>
    <dgm:cxn modelId="{55D55C3B-35D0-4F9D-BFAF-C0BD207C8101}" type="presOf" srcId="{132820D7-1E9D-4722-A14F-FD1BC0A65BA8}" destId="{86ED631B-9D2C-4193-8087-A54AD0342751}" srcOrd="0" destOrd="0" presId="urn:microsoft.com/office/officeart/2005/8/layout/process4"/>
    <dgm:cxn modelId="{2A276A6E-E26E-4CFE-88F8-5A2B6AE5661A}" type="presOf" srcId="{169D25BF-442D-404B-A7F5-BADE01CC5ED0}" destId="{DB1E381A-C513-4613-B6D3-AAF16A860966}" srcOrd="0" destOrd="0" presId="urn:microsoft.com/office/officeart/2005/8/layout/process4"/>
    <dgm:cxn modelId="{14D2069E-A99D-4651-979D-C7796CF6A333}" type="presOf" srcId="{5A5FB417-73EF-4254-B574-2D4B8CFA7EF2}" destId="{870B48AC-1306-4080-A91E-C09EAA6DB71F}" srcOrd="0" destOrd="0" presId="urn:microsoft.com/office/officeart/2005/8/layout/process4"/>
    <dgm:cxn modelId="{A5A3E6CB-EEA3-46AF-92C3-BFD5421D4621}" srcId="{5A5FB417-73EF-4254-B574-2D4B8CFA7EF2}" destId="{169D25BF-442D-404B-A7F5-BADE01CC5ED0}" srcOrd="0" destOrd="0" parTransId="{5322715D-F17D-401B-ADA0-B8C1A691117E}" sibTransId="{F5CC3989-4FA0-44D9-9518-9E45D9FE8A23}"/>
    <dgm:cxn modelId="{80E64CCE-068C-4A3C-A147-8D788F742998}" type="presOf" srcId="{9291B5FF-FDBC-4E7E-9B2E-7C394B3A7085}" destId="{004F59B3-678D-4024-A9AA-6628C5825E25}" srcOrd="0" destOrd="0" presId="urn:microsoft.com/office/officeart/2005/8/layout/process4"/>
    <dgm:cxn modelId="{8171BED4-566D-41E4-9E96-55F2FE919795}" srcId="{5A5FB417-73EF-4254-B574-2D4B8CFA7EF2}" destId="{88467793-687B-41B7-82D2-78B863BF234D}" srcOrd="1" destOrd="0" parTransId="{D199AD3E-05F6-4036-BA29-786B9BD77D28}" sibTransId="{5FA31FA4-B62F-42AC-BD59-365A36C1C63A}"/>
    <dgm:cxn modelId="{C632E93F-66BE-4610-ADF0-5A839025A70E}" type="presParOf" srcId="{870B48AC-1306-4080-A91E-C09EAA6DB71F}" destId="{A69EE813-A979-4995-84F2-B761D0C99604}" srcOrd="0" destOrd="0" presId="urn:microsoft.com/office/officeart/2005/8/layout/process4"/>
    <dgm:cxn modelId="{60439E82-2EEB-47F7-8377-3F826B89C5C1}" type="presParOf" srcId="{A69EE813-A979-4995-84F2-B761D0C99604}" destId="{004F59B3-678D-4024-A9AA-6628C5825E25}" srcOrd="0" destOrd="0" presId="urn:microsoft.com/office/officeart/2005/8/layout/process4"/>
    <dgm:cxn modelId="{B6F14335-5EB2-4A4B-B0D5-BC40DF93B525}" type="presParOf" srcId="{870B48AC-1306-4080-A91E-C09EAA6DB71F}" destId="{BB5B59F4-4BA9-4590-811F-3A585FC2DB6F}" srcOrd="1" destOrd="0" presId="urn:microsoft.com/office/officeart/2005/8/layout/process4"/>
    <dgm:cxn modelId="{E39B3114-DFA1-48A6-A88B-FC59A37322D2}" type="presParOf" srcId="{870B48AC-1306-4080-A91E-C09EAA6DB71F}" destId="{35EF2B91-5C74-46E2-9DDC-932803D42A4E}" srcOrd="2" destOrd="0" presId="urn:microsoft.com/office/officeart/2005/8/layout/process4"/>
    <dgm:cxn modelId="{2A3491D8-5E4E-4CDB-8E12-00E233950D89}" type="presParOf" srcId="{35EF2B91-5C74-46E2-9DDC-932803D42A4E}" destId="{86ED631B-9D2C-4193-8087-A54AD0342751}" srcOrd="0" destOrd="0" presId="urn:microsoft.com/office/officeart/2005/8/layout/process4"/>
    <dgm:cxn modelId="{564C7FC4-AF1C-4346-AE2B-C459FE7609EC}" type="presParOf" srcId="{870B48AC-1306-4080-A91E-C09EAA6DB71F}" destId="{4E8FD6DE-7F9A-491C-B4D0-966C6E4FB184}" srcOrd="3" destOrd="0" presId="urn:microsoft.com/office/officeart/2005/8/layout/process4"/>
    <dgm:cxn modelId="{733E0FC7-89F8-4DEF-B7A0-96066337F95B}" type="presParOf" srcId="{870B48AC-1306-4080-A91E-C09EAA6DB71F}" destId="{A8C24F9E-AA5C-49F1-A725-B8F3C3045BE5}" srcOrd="4" destOrd="0" presId="urn:microsoft.com/office/officeart/2005/8/layout/process4"/>
    <dgm:cxn modelId="{0DE3477F-1592-466C-B2B7-399B967F17CB}" type="presParOf" srcId="{A8C24F9E-AA5C-49F1-A725-B8F3C3045BE5}" destId="{193F4456-3A3F-497C-9A26-A45ECAE826F0}" srcOrd="0" destOrd="0" presId="urn:microsoft.com/office/officeart/2005/8/layout/process4"/>
    <dgm:cxn modelId="{17FB5433-9DD7-469F-879C-46DBD4E346D0}" type="presParOf" srcId="{870B48AC-1306-4080-A91E-C09EAA6DB71F}" destId="{5F2C1426-39EC-41C0-8122-6565E13A796E}" srcOrd="5" destOrd="0" presId="urn:microsoft.com/office/officeart/2005/8/layout/process4"/>
    <dgm:cxn modelId="{548746C2-A384-439D-90BE-95C6581499C7}" type="presParOf" srcId="{870B48AC-1306-4080-A91E-C09EAA6DB71F}" destId="{06EE132C-1368-46BC-93AB-E8BDE3855532}" srcOrd="6" destOrd="0" presId="urn:microsoft.com/office/officeart/2005/8/layout/process4"/>
    <dgm:cxn modelId="{0D8D4604-9CBC-4F39-B828-FF06D2AF029E}" type="presParOf" srcId="{06EE132C-1368-46BC-93AB-E8BDE3855532}" destId="{DB1E381A-C513-4613-B6D3-AAF16A860966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4087CBA-4F02-4FE5-A37A-D90609CE0C33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it-IT"/>
        </a:p>
      </dgm:t>
    </dgm:pt>
    <dgm:pt modelId="{15480AEE-40FF-4418-B050-C010FDB9C7E2}">
      <dgm:prSet phldrT="[Testo]" custT="1"/>
      <dgm:spPr>
        <a:xfrm>
          <a:off x="107195" y="1820647"/>
          <a:ext cx="1557717" cy="51333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ctr">
            <a:buNone/>
          </a:pPr>
          <a:r>
            <a:rPr lang="it-IT" sz="2000" b="1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Hybrid</a:t>
          </a:r>
          <a:r>
            <a:rPr lang="it-IT" sz="2000" b="1" dirty="0">
              <a:solidFill>
                <a:srgbClr val="000000"/>
              </a:solidFill>
              <a:latin typeface="Cambria"/>
              <a:ea typeface="+mn-ea"/>
              <a:cs typeface="+mn-cs"/>
            </a:rPr>
            <a:t> VLSR System</a:t>
          </a:r>
        </a:p>
      </dgm:t>
    </dgm:pt>
    <dgm:pt modelId="{D161AB19-8629-4802-A0E3-37629F8C2344}" type="parTrans" cxnId="{7A586CAF-4741-4D32-BE31-BEDE8814A002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F39F3A0C-F76F-4ABE-9710-1FE43A1FA932}" type="sibTrans" cxnId="{7A586CAF-4741-4D32-BE31-BEDE8814A002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B6AA32AA-7A43-4806-8CA4-0EC8FD037F2E}">
      <dgm:prSet phldrT="[Testo]" custT="1"/>
      <dgm:spPr>
        <a:xfrm>
          <a:off x="3551527" y="3558639"/>
          <a:ext cx="1885141" cy="1325650"/>
        </a:xfrm>
        <a:prstGeom prst="ellipse">
          <a:avLst/>
        </a:prstGeom>
        <a:solidFill>
          <a:sysClr val="window" lastClr="FFFFFF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it-IT" sz="1800">
              <a:solidFill>
                <a:srgbClr val="000000"/>
              </a:solidFill>
              <a:latin typeface="Cambria"/>
              <a:ea typeface="+mn-ea"/>
              <a:cs typeface="+mn-cs"/>
            </a:rPr>
            <a:t>Lagrangian </a:t>
          </a:r>
          <a:r>
            <a:rPr lang="it-IT" sz="18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Based</a:t>
          </a:r>
          <a:r>
            <a:rPr lang="it-IT" sz="1800" dirty="0">
              <a:solidFill>
                <a:srgbClr val="000000"/>
              </a:solidFill>
              <a:latin typeface="Cambria"/>
              <a:ea typeface="+mn-ea"/>
              <a:cs typeface="+mn-cs"/>
            </a:rPr>
            <a:t> Control Framework</a:t>
          </a:r>
        </a:p>
      </dgm:t>
    </dgm:pt>
    <dgm:pt modelId="{FA3C12CC-B254-4172-A010-5F3386DC5C15}" type="parTrans" cxnId="{0CC028D4-47A9-4933-B81D-013A9FA2F3BE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1B9A2DD6-6281-4EE0-8F6B-1225C2681FA0}" type="sibTrans" cxnId="{0CC028D4-47A9-4933-B81D-013A9FA2F3BE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70B9553C-856F-47DD-9A7C-E7D680247DE7}">
      <dgm:prSet phldrT="[Testo]" custT="1"/>
      <dgm:spPr>
        <a:xfrm>
          <a:off x="7179183" y="3393760"/>
          <a:ext cx="2978315" cy="1655405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just">
            <a:buChar char="•"/>
          </a:pPr>
          <a:r>
            <a:rPr lang="it-IT" sz="16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Used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for </a:t>
          </a:r>
          <a:r>
            <a:rPr lang="it-IT" sz="16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controlling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the </a:t>
          </a:r>
          <a:r>
            <a:rPr lang="it-IT" sz="16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specific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element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during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the </a:t>
          </a:r>
          <a:r>
            <a:rPr lang="it-IT" sz="16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final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stage of </a:t>
          </a:r>
          <a:r>
            <a:rPr lang="it-IT" sz="1600" b="1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precision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 b="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manoeuvering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and </a:t>
          </a:r>
          <a:r>
            <a:rPr lang="it-IT" sz="1600" b="1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formation</a:t>
          </a:r>
          <a:r>
            <a:rPr lang="it-IT" sz="1600" b="1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 b="1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flying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.</a:t>
          </a:r>
        </a:p>
      </dgm:t>
    </dgm:pt>
    <dgm:pt modelId="{31C26911-EE01-4F83-B48A-0E85D76D5B91}" type="parTrans" cxnId="{F62C8313-20BC-41D1-953F-D0159BFD317E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6CA15386-8A6E-4BBF-AA89-AE9925331BA3}" type="sibTrans" cxnId="{F62C8313-20BC-41D1-953F-D0159BFD317E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646EFC14-7932-45B2-BB1B-02F1273EF48A}">
      <dgm:prSet phldrT="[Testo]" custT="1"/>
      <dgm:spPr>
        <a:xfrm>
          <a:off x="97880" y="2912420"/>
          <a:ext cx="1557717" cy="961746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l">
            <a:buChar char="•"/>
          </a:pPr>
          <a:r>
            <a:rPr lang="it-IT" sz="16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Swarm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>
              <a:solidFill>
                <a:srgbClr val="000000"/>
              </a:solidFill>
              <a:latin typeface="Cambria"/>
              <a:ea typeface="+mn-ea"/>
              <a:cs typeface="+mn-cs"/>
            </a:rPr>
            <a:t>of active </a:t>
          </a:r>
          <a:r>
            <a:rPr lang="it-IT" sz="16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robots</a:t>
          </a:r>
          <a:endParaRPr lang="it-IT" sz="1600" dirty="0">
            <a:solidFill>
              <a:srgbClr val="000000"/>
            </a:solidFill>
            <a:latin typeface="Cambria"/>
            <a:ea typeface="+mn-ea"/>
            <a:cs typeface="+mn-cs"/>
          </a:endParaRPr>
        </a:p>
      </dgm:t>
    </dgm:pt>
    <dgm:pt modelId="{2FB1B00D-63DD-4A7A-8790-63C80B279DD5}" type="parTrans" cxnId="{420F2687-7519-40BD-A98F-2B316AC95942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246B7C2D-EB31-46B1-8C24-15E58DA4B571}" type="sibTrans" cxnId="{420F2687-7519-40BD-A98F-2B316AC95942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F6D0B7CB-BC99-43F9-B1DD-7463065B09BE}">
      <dgm:prSet phldrT="[Testo]" custT="1"/>
      <dgm:spPr>
        <a:xfrm>
          <a:off x="97880" y="2912420"/>
          <a:ext cx="1557717" cy="961746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l">
            <a:buChar char="•"/>
          </a:pPr>
          <a:r>
            <a:rPr lang="it-IT" sz="16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Addition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of </a:t>
          </a:r>
          <a:r>
            <a:rPr lang="it-IT" sz="16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external</a:t>
          </a:r>
          <a:r>
            <a:rPr lang="it-IT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actuators</a:t>
          </a:r>
          <a:endParaRPr lang="it-IT" sz="1600" dirty="0">
            <a:solidFill>
              <a:srgbClr val="000000"/>
            </a:solidFill>
            <a:latin typeface="Cambria"/>
            <a:ea typeface="+mn-ea"/>
            <a:cs typeface="+mn-cs"/>
          </a:endParaRPr>
        </a:p>
      </dgm:t>
    </dgm:pt>
    <dgm:pt modelId="{F0B43F6B-C541-40AA-98AF-AC4FEB8406CF}" type="parTrans" cxnId="{DA3A6273-4782-43FB-B81F-ADB5CBA99476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3A2A4181-1BE7-4515-83E9-2356B48988E6}" type="sibTrans" cxnId="{DA3A6273-4782-43FB-B81F-ADB5CBA99476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65FA605C-1973-4C5E-8929-A82618EF84B5}">
      <dgm:prSet phldrT="[Testo]" custT="1"/>
      <dgm:spPr>
        <a:xfrm>
          <a:off x="3685668" y="228604"/>
          <a:ext cx="1559588" cy="1091712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ctr">
            <a:buNone/>
          </a:pPr>
          <a:endParaRPr lang="it-IT" sz="18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algn="ctr">
            <a:buNone/>
          </a:pPr>
          <a:r>
            <a:rPr lang="it-IT" sz="1800">
              <a:solidFill>
                <a:srgbClr val="000000"/>
              </a:solidFill>
              <a:latin typeface="Cambria"/>
              <a:ea typeface="+mn-ea"/>
              <a:cs typeface="+mn-cs"/>
            </a:rPr>
            <a:t>Euler </a:t>
          </a:r>
          <a:r>
            <a:rPr lang="it-IT" sz="18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Based</a:t>
          </a:r>
          <a:r>
            <a:rPr lang="it-IT" sz="1800" dirty="0">
              <a:solidFill>
                <a:srgbClr val="000000"/>
              </a:solidFill>
              <a:latin typeface="Cambria"/>
              <a:ea typeface="+mn-ea"/>
              <a:cs typeface="+mn-cs"/>
            </a:rPr>
            <a:t> Control Framework</a:t>
          </a:r>
        </a:p>
      </dgm:t>
    </dgm:pt>
    <dgm:pt modelId="{C513F614-7E60-4A38-BEC8-4429AA7C35E2}" type="parTrans" cxnId="{695C3854-E2B7-43FC-AD91-96D5000ECE52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06B32222-2361-4F42-8335-B2091F0C1072}" type="sibTrans" cxnId="{695C3854-E2B7-43FC-AD91-96D5000ECE52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223EF78C-6B89-437A-A37E-55745E5F9137}">
      <dgm:prSet phldrT="[Testo]" custT="1"/>
      <dgm:spPr>
        <a:xfrm>
          <a:off x="7133398" y="584345"/>
          <a:ext cx="3373218" cy="1711110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just">
            <a:buChar char="•"/>
          </a:pPr>
          <a:r>
            <a:rPr lang="en-US" sz="1600" b="1">
              <a:solidFill>
                <a:srgbClr val="000000"/>
              </a:solidFill>
              <a:latin typeface="Cambria"/>
              <a:ea typeface="+mn-ea"/>
              <a:cs typeface="+mn-cs"/>
            </a:rPr>
            <a:t>Avoid</a:t>
          </a:r>
          <a:r>
            <a:rPr lang="en-US" sz="1600">
              <a:solidFill>
                <a:srgbClr val="000000"/>
              </a:solidFill>
              <a:latin typeface="Cambria"/>
              <a:ea typeface="+mn-ea"/>
              <a:cs typeface="+mn-cs"/>
            </a:rPr>
            <a:t> generating </a:t>
          </a:r>
          <a:r>
            <a:rPr lang="en-US" sz="1600" b="1" dirty="0">
              <a:solidFill>
                <a:srgbClr val="000000"/>
              </a:solidFill>
              <a:latin typeface="Cambria"/>
              <a:ea typeface="+mn-ea"/>
              <a:cs typeface="+mn-cs"/>
            </a:rPr>
            <a:t>individual</a:t>
          </a:r>
          <a:r>
            <a:rPr lang="en-US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en-US" sz="1600" b="1" dirty="0">
              <a:solidFill>
                <a:srgbClr val="000000"/>
              </a:solidFill>
              <a:latin typeface="Cambria"/>
              <a:ea typeface="+mn-ea"/>
              <a:cs typeface="+mn-cs"/>
            </a:rPr>
            <a:t>control actions </a:t>
          </a:r>
          <a:r>
            <a:rPr lang="en-US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for each robot. </a:t>
          </a:r>
          <a:endParaRPr lang="it-IT" sz="1600" dirty="0">
            <a:solidFill>
              <a:srgbClr val="000000"/>
            </a:solidFill>
            <a:latin typeface="Cambria"/>
            <a:ea typeface="+mn-ea"/>
            <a:cs typeface="+mn-cs"/>
          </a:endParaRPr>
        </a:p>
      </dgm:t>
    </dgm:pt>
    <dgm:pt modelId="{8F2260F2-64AE-4012-9157-F857E1328AB2}" type="parTrans" cxnId="{F5BA5EE4-F541-4694-8108-FE25EF27862E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29598DA6-CF64-4709-AB69-0FFDC0FCCFAB}" type="sibTrans" cxnId="{F5BA5EE4-F541-4694-8108-FE25EF27862E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E73AFF5B-B777-4FBC-8F25-E47F5954F7FC}">
      <dgm:prSet phldrT="[Testo]" custT="1"/>
      <dgm:spPr>
        <a:xfrm>
          <a:off x="5332721" y="1525984"/>
          <a:ext cx="1559588" cy="1091712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endParaRPr lang="it-IT" sz="1600" dirty="0">
            <a:solidFill>
              <a:srgbClr val="000000"/>
            </a:solidFill>
            <a:latin typeface="Cambria"/>
            <a:ea typeface="+mn-ea"/>
            <a:cs typeface="+mn-cs"/>
          </a:endParaRPr>
        </a:p>
      </dgm:t>
    </dgm:pt>
    <dgm:pt modelId="{85BF4615-3BD1-4489-9FB7-184FF2D9E0EE}" type="parTrans" cxnId="{1E1EDD68-3042-4FB7-8570-2FA02639881E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AC4D986F-944C-449D-A475-AF9157888DA1}" type="sibTrans" cxnId="{1E1EDD68-3042-4FB7-8570-2FA02639881E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8D8FD8A1-82EE-49FD-AA25-7D6C25F3D885}">
      <dgm:prSet phldrT="[Testo]" custT="1"/>
      <dgm:spPr>
        <a:xfrm>
          <a:off x="7133398" y="584345"/>
          <a:ext cx="3373218" cy="1711110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just">
            <a:buChar char="•"/>
          </a:pPr>
          <a:r>
            <a:rPr lang="en-US" sz="1600" b="1">
              <a:solidFill>
                <a:srgbClr val="000000"/>
              </a:solidFill>
              <a:latin typeface="Cambria"/>
              <a:ea typeface="+mn-ea"/>
              <a:cs typeface="+mn-cs"/>
            </a:rPr>
            <a:t>Limited</a:t>
          </a:r>
          <a:r>
            <a:rPr lang="en-US" sz="1600">
              <a:solidFill>
                <a:srgbClr val="000000"/>
              </a:solidFill>
              <a:latin typeface="Cambria"/>
              <a:ea typeface="+mn-ea"/>
              <a:cs typeface="+mn-cs"/>
            </a:rPr>
            <a:t> amounts of </a:t>
          </a:r>
          <a:r>
            <a:rPr lang="en-US" sz="1600" b="1">
              <a:solidFill>
                <a:srgbClr val="000000"/>
              </a:solidFill>
              <a:latin typeface="Cambria"/>
              <a:ea typeface="+mn-ea"/>
              <a:cs typeface="+mn-cs"/>
            </a:rPr>
            <a:t>energy</a:t>
          </a:r>
          <a:r>
            <a:rPr lang="en-US" sz="1600">
              <a:solidFill>
                <a:srgbClr val="000000"/>
              </a:solidFill>
              <a:latin typeface="Cambria"/>
              <a:ea typeface="+mn-ea"/>
              <a:cs typeface="+mn-cs"/>
            </a:rPr>
            <a:t> and </a:t>
          </a:r>
          <a:r>
            <a:rPr lang="en-US" sz="1600" b="1">
              <a:solidFill>
                <a:srgbClr val="000000"/>
              </a:solidFill>
              <a:latin typeface="Cambria"/>
              <a:ea typeface="+mn-ea"/>
              <a:cs typeface="+mn-cs"/>
            </a:rPr>
            <a:t>autonomy </a:t>
          </a:r>
          <a:r>
            <a:rPr lang="en-US" sz="1600">
              <a:solidFill>
                <a:srgbClr val="000000"/>
              </a:solidFill>
              <a:latin typeface="Cambria"/>
              <a:ea typeface="+mn-ea"/>
              <a:cs typeface="+mn-cs"/>
            </a:rPr>
            <a:t>available. </a:t>
          </a:r>
          <a:endParaRPr lang="it-IT" sz="1600" dirty="0">
            <a:solidFill>
              <a:srgbClr val="000000"/>
            </a:solidFill>
            <a:latin typeface="Cambria"/>
            <a:ea typeface="+mn-ea"/>
            <a:cs typeface="+mn-cs"/>
          </a:endParaRPr>
        </a:p>
      </dgm:t>
    </dgm:pt>
    <dgm:pt modelId="{D457041A-0477-4623-87BB-7E3A2C30212F}" type="parTrans" cxnId="{D1BDB512-95C5-46A3-81D3-38767D9B9952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B0A50596-4AC7-439A-A023-64337644C4EE}" type="sibTrans" cxnId="{D1BDB512-95C5-46A3-81D3-38767D9B9952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D901792A-925B-46A1-B5A3-ED3638FDA440}">
      <dgm:prSet phldrT="[Testo]" custT="1"/>
      <dgm:spPr>
        <a:xfrm>
          <a:off x="7133398" y="584345"/>
          <a:ext cx="3373218" cy="1711110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just">
            <a:buChar char="•"/>
          </a:pPr>
          <a:r>
            <a:rPr lang="en-US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The greater efforts of </a:t>
          </a:r>
          <a:r>
            <a:rPr lang="en-US" sz="1600">
              <a:solidFill>
                <a:srgbClr val="000000"/>
              </a:solidFill>
              <a:latin typeface="Cambria"/>
              <a:ea typeface="+mn-ea"/>
              <a:cs typeface="+mn-cs"/>
            </a:rPr>
            <a:t>the redistribution task would </a:t>
          </a:r>
          <a:r>
            <a:rPr lang="en-US" sz="1600" dirty="0">
              <a:solidFill>
                <a:srgbClr val="000000"/>
              </a:solidFill>
              <a:latin typeface="Cambria"/>
              <a:ea typeface="+mn-ea"/>
              <a:cs typeface="+mn-cs"/>
            </a:rPr>
            <a:t>be absorbed by the </a:t>
          </a:r>
          <a:r>
            <a:rPr lang="en-US" sz="1600" b="1" dirty="0">
              <a:solidFill>
                <a:srgbClr val="000000"/>
              </a:solidFill>
              <a:latin typeface="Cambria"/>
              <a:ea typeface="+mn-ea"/>
              <a:cs typeface="+mn-cs"/>
            </a:rPr>
            <a:t>non-contacting actuators.</a:t>
          </a:r>
          <a:endParaRPr lang="it-IT" sz="1600" b="1" dirty="0">
            <a:solidFill>
              <a:srgbClr val="000000"/>
            </a:solidFill>
            <a:latin typeface="Cambria"/>
            <a:ea typeface="+mn-ea"/>
            <a:cs typeface="+mn-cs"/>
          </a:endParaRPr>
        </a:p>
      </dgm:t>
    </dgm:pt>
    <dgm:pt modelId="{FF497882-C13B-499B-B53A-FBE48B8F70C9}" type="parTrans" cxnId="{D26067AF-C8E0-4677-8827-EB27E341FE51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6E14DAAC-8AEC-484E-BE7C-655EA90828FD}" type="sibTrans" cxnId="{D26067AF-C8E0-4677-8827-EB27E341FE51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C2788DB8-273F-4A75-8D8F-29F70C3D1FB5}">
      <dgm:prSet phldrT="[Testo]" custT="1"/>
      <dgm:spPr>
        <a:xfrm>
          <a:off x="3738834" y="1132439"/>
          <a:ext cx="1559588" cy="961746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just">
            <a:buNone/>
          </a:pPr>
          <a:endParaRPr lang="it-IT" sz="14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algn="just">
            <a:buNone/>
          </a:pPr>
          <a:endParaRPr lang="it-IT" sz="14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algn="just">
            <a:buNone/>
          </a:pPr>
          <a:endParaRPr lang="it-IT" sz="14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algn="just">
            <a:buNone/>
          </a:pPr>
          <a:endParaRPr lang="it-IT" sz="14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algn="just">
            <a:buNone/>
          </a:pPr>
          <a:endParaRPr lang="it-IT" sz="14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algn="just">
            <a:buNone/>
          </a:pPr>
          <a:r>
            <a:rPr lang="it-IT" sz="14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Used</a:t>
          </a:r>
          <a:r>
            <a:rPr lang="it-IT" sz="1400" dirty="0">
              <a:solidFill>
                <a:srgbClr val="000000"/>
              </a:solidFill>
              <a:latin typeface="Cambria"/>
              <a:ea typeface="+mn-ea"/>
              <a:cs typeface="+mn-cs"/>
            </a:rPr>
            <a:t> in the </a:t>
          </a:r>
          <a:r>
            <a:rPr lang="it-IT" sz="14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initial</a:t>
          </a:r>
          <a:r>
            <a:rPr lang="it-IT" sz="14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400" b="1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deployment</a:t>
          </a:r>
          <a:r>
            <a:rPr lang="it-IT" sz="14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4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phase</a:t>
          </a:r>
          <a:r>
            <a:rPr lang="it-IT" sz="14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4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when</a:t>
          </a:r>
          <a:r>
            <a:rPr lang="it-IT" sz="1400" dirty="0">
              <a:solidFill>
                <a:srgbClr val="000000"/>
              </a:solidFill>
              <a:latin typeface="Cambria"/>
              <a:ea typeface="+mn-ea"/>
              <a:cs typeface="+mn-cs"/>
            </a:rPr>
            <a:t> the </a:t>
          </a:r>
          <a:r>
            <a:rPr lang="it-IT" sz="14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requirement</a:t>
          </a:r>
          <a:r>
            <a:rPr lang="it-IT" sz="14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4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is</a:t>
          </a:r>
          <a:r>
            <a:rPr lang="it-IT" sz="14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en-US" sz="1400" dirty="0">
              <a:solidFill>
                <a:srgbClr val="000000"/>
              </a:solidFill>
              <a:latin typeface="Cambria"/>
              <a:ea typeface="+mn-ea"/>
              <a:cs typeface="+mn-cs"/>
            </a:rPr>
            <a:t>to regroup and coarsely </a:t>
          </a:r>
          <a:r>
            <a:rPr lang="en-US" sz="1400" b="1" dirty="0">
              <a:solidFill>
                <a:srgbClr val="000000"/>
              </a:solidFill>
              <a:latin typeface="Cambria"/>
              <a:ea typeface="+mn-ea"/>
              <a:cs typeface="+mn-cs"/>
            </a:rPr>
            <a:t>confine</a:t>
          </a:r>
          <a:r>
            <a:rPr lang="en-US" sz="14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en-US" sz="1400">
              <a:solidFill>
                <a:srgbClr val="000000"/>
              </a:solidFill>
              <a:latin typeface="Cambria"/>
              <a:ea typeface="+mn-ea"/>
              <a:cs typeface="+mn-cs"/>
            </a:rPr>
            <a:t>the cloud </a:t>
          </a:r>
          <a:r>
            <a:rPr lang="en-US" sz="1400" dirty="0">
              <a:solidFill>
                <a:srgbClr val="000000"/>
              </a:solidFill>
              <a:latin typeface="Cambria"/>
              <a:ea typeface="+mn-ea"/>
              <a:cs typeface="+mn-cs"/>
            </a:rPr>
            <a:t>in a specific region. </a:t>
          </a:r>
          <a:endParaRPr lang="it-IT" sz="1600" dirty="0">
            <a:solidFill>
              <a:srgbClr val="000000"/>
            </a:solidFill>
            <a:latin typeface="Cambria"/>
            <a:ea typeface="+mn-ea"/>
            <a:cs typeface="+mn-cs"/>
          </a:endParaRPr>
        </a:p>
      </dgm:t>
    </dgm:pt>
    <dgm:pt modelId="{C2F3BBB7-FA96-4A20-AED1-86BDB73EEF5D}" type="parTrans" cxnId="{3EDE8876-C929-4BEC-87DD-5018A17F4D17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5E0F9C02-0568-4EE1-92ED-A236AE80AD29}" type="sibTrans" cxnId="{3EDE8876-C929-4BEC-87DD-5018A17F4D17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36ABF205-5AAF-4E85-A16B-622BA764DDA9}">
      <dgm:prSet phldrT="[Testo]" custT="1"/>
      <dgm:spPr>
        <a:xfrm>
          <a:off x="7179183" y="3393760"/>
          <a:ext cx="2978315" cy="1655405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just">
            <a:buNone/>
          </a:pPr>
          <a:endParaRPr lang="it-IT" sz="1600" dirty="0">
            <a:solidFill>
              <a:srgbClr val="000000"/>
            </a:solidFill>
            <a:latin typeface="Cambria"/>
            <a:ea typeface="+mn-ea"/>
            <a:cs typeface="+mn-cs"/>
          </a:endParaRPr>
        </a:p>
      </dgm:t>
    </dgm:pt>
    <dgm:pt modelId="{F17E21CF-8F8F-4906-9118-E68158B17A4F}" type="parTrans" cxnId="{23A9FB3B-09F0-41A4-B667-49B69391A8B1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5D5A9CC3-57FE-47C5-AD34-CD346C3D09D8}" type="sibTrans" cxnId="{23A9FB3B-09F0-41A4-B667-49B69391A8B1}">
      <dgm:prSet/>
      <dgm:spPr/>
      <dgm:t>
        <a:bodyPr/>
        <a:lstStyle/>
        <a:p>
          <a:endParaRPr lang="it-IT">
            <a:solidFill>
              <a:schemeClr val="tx2"/>
            </a:solidFill>
          </a:endParaRPr>
        </a:p>
      </dgm:t>
    </dgm:pt>
    <dgm:pt modelId="{5DFD4663-8E38-442B-9094-558D13F43025}" type="pres">
      <dgm:prSet presAssocID="{54087CBA-4F02-4FE5-A37A-D90609CE0C33}" presName="Name0" presStyleCnt="0">
        <dgm:presLayoutVars>
          <dgm:dir/>
          <dgm:animOne val="branch"/>
          <dgm:animLvl val="lvl"/>
        </dgm:presLayoutVars>
      </dgm:prSet>
      <dgm:spPr/>
    </dgm:pt>
    <dgm:pt modelId="{46A1C6A2-8FE8-4459-BECE-4597AE58677E}" type="pres">
      <dgm:prSet presAssocID="{15480AEE-40FF-4418-B050-C010FDB9C7E2}" presName="chaos" presStyleCnt="0"/>
      <dgm:spPr/>
    </dgm:pt>
    <dgm:pt modelId="{16C81368-BBE7-41AC-B010-CE6A741BAED7}" type="pres">
      <dgm:prSet presAssocID="{15480AEE-40FF-4418-B050-C010FDB9C7E2}" presName="parTx1" presStyleLbl="revTx" presStyleIdx="0" presStyleCnt="7" custLinFactNeighborY="21389"/>
      <dgm:spPr/>
    </dgm:pt>
    <dgm:pt modelId="{D35F43F1-5126-40AD-9425-B1EC1A7F2553}" type="pres">
      <dgm:prSet presAssocID="{15480AEE-40FF-4418-B050-C010FDB9C7E2}" presName="desTx1" presStyleLbl="revTx" presStyleIdx="1" presStyleCnt="7" custLinFactNeighborX="-6695" custLinFactNeighborY="48433">
        <dgm:presLayoutVars>
          <dgm:bulletEnabled val="1"/>
        </dgm:presLayoutVars>
      </dgm:prSet>
      <dgm:spPr/>
    </dgm:pt>
    <dgm:pt modelId="{FE6A65FD-A864-4E74-BCB8-BA37CE468B2B}" type="pres">
      <dgm:prSet presAssocID="{15480AEE-40FF-4418-B050-C010FDB9C7E2}" presName="c1" presStyleLbl="node1" presStyleIdx="0" presStyleCnt="19" custLinFactY="-22884" custLinFactNeighborX="-25742" custLinFactNeighborY="-100000"/>
      <dgm:spPr>
        <a:xfrm>
          <a:off x="73528" y="1512256"/>
          <a:ext cx="123909" cy="123909"/>
        </a:xfrm>
        <a:prstGeom prst="ellipse">
          <a:avLst/>
        </a:prstGeom>
        <a:solidFill>
          <a:srgbClr val="C9A645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426F7F6D-CF85-48AB-99DC-17DE326416DF}" type="pres">
      <dgm:prSet presAssocID="{15480AEE-40FF-4418-B050-C010FDB9C7E2}" presName="c2" presStyleLbl="node1" presStyleIdx="1" presStyleCnt="19" custLinFactY="-22884" custLinFactNeighborX="-25742" custLinFactNeighborY="-100000"/>
      <dgm:spPr>
        <a:xfrm>
          <a:off x="160265" y="1338783"/>
          <a:ext cx="123909" cy="123909"/>
        </a:xfrm>
        <a:prstGeom prst="ellipse">
          <a:avLst/>
        </a:prstGeom>
        <a:solidFill>
          <a:srgbClr val="C9A645">
            <a:hueOff val="489694"/>
            <a:satOff val="-1498"/>
            <a:lumOff val="283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ECD1306B-90AE-475B-8AA2-5E796461F40A}" type="pres">
      <dgm:prSet presAssocID="{15480AEE-40FF-4418-B050-C010FDB9C7E2}" presName="c3" presStyleLbl="node1" presStyleIdx="2" presStyleCnt="19" custLinFactNeighborX="-16381" custLinFactNeighborY="-78199"/>
      <dgm:spPr>
        <a:xfrm>
          <a:off x="368433" y="1373477"/>
          <a:ext cx="194714" cy="194714"/>
        </a:xfrm>
        <a:prstGeom prst="ellipse">
          <a:avLst/>
        </a:prstGeom>
        <a:solidFill>
          <a:srgbClr val="C9A645">
            <a:hueOff val="979388"/>
            <a:satOff val="-2996"/>
            <a:lumOff val="566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C8E7DFDA-E946-4ACE-8E61-751CD91509BF}" type="pres">
      <dgm:prSet presAssocID="{15480AEE-40FF-4418-B050-C010FDB9C7E2}" presName="c4" presStyleLbl="node1" presStyleIdx="3" presStyleCnt="19" custLinFactY="-22884" custLinFactNeighborX="-25742" custLinFactNeighborY="-100000"/>
      <dgm:spPr>
        <a:xfrm>
          <a:off x="541905" y="1182657"/>
          <a:ext cx="123909" cy="123909"/>
        </a:xfrm>
        <a:prstGeom prst="ellipse">
          <a:avLst/>
        </a:prstGeom>
        <a:solidFill>
          <a:srgbClr val="C9A645">
            <a:hueOff val="1469082"/>
            <a:satOff val="-4494"/>
            <a:lumOff val="85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C88B35BC-AA77-4A23-AFC5-37C68E1B0519}" type="pres">
      <dgm:prSet presAssocID="{15480AEE-40FF-4418-B050-C010FDB9C7E2}" presName="c5" presStyleLbl="node1" presStyleIdx="4" presStyleCnt="19" custLinFactY="-22884" custLinFactNeighborX="-25742" custLinFactNeighborY="-100000"/>
      <dgm:spPr>
        <a:xfrm>
          <a:off x="767420" y="1113268"/>
          <a:ext cx="123909" cy="123909"/>
        </a:xfrm>
        <a:prstGeom prst="ellipse">
          <a:avLst/>
        </a:prstGeom>
        <a:solidFill>
          <a:srgbClr val="C9A645">
            <a:hueOff val="1958776"/>
            <a:satOff val="-5992"/>
            <a:lumOff val="1133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058E29CF-149B-44C1-B17E-8AE08BBC0E58}" type="pres">
      <dgm:prSet presAssocID="{15480AEE-40FF-4418-B050-C010FDB9C7E2}" presName="c6" presStyleLbl="node1" presStyleIdx="5" presStyleCnt="19" custLinFactY="-22884" custLinFactNeighborX="-25742" custLinFactNeighborY="-100000"/>
      <dgm:spPr>
        <a:xfrm>
          <a:off x="1044977" y="1234699"/>
          <a:ext cx="123909" cy="123909"/>
        </a:xfrm>
        <a:prstGeom prst="ellipse">
          <a:avLst/>
        </a:prstGeom>
        <a:solidFill>
          <a:srgbClr val="C9A645">
            <a:hueOff val="2448471"/>
            <a:satOff val="-7489"/>
            <a:lumOff val="1416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507D2ADB-99A7-4B8B-83A5-E9994B8A2C21}" type="pres">
      <dgm:prSet presAssocID="{15480AEE-40FF-4418-B050-C010FDB9C7E2}" presName="c7" presStyleLbl="node1" presStyleIdx="6" presStyleCnt="19" custLinFactNeighborX="-16381" custLinFactNeighborY="-78199"/>
      <dgm:spPr>
        <a:xfrm>
          <a:off x="1218451" y="1321436"/>
          <a:ext cx="194714" cy="194714"/>
        </a:xfrm>
        <a:prstGeom prst="ellipse">
          <a:avLst/>
        </a:prstGeom>
        <a:solidFill>
          <a:srgbClr val="C9A645">
            <a:hueOff val="2938164"/>
            <a:satOff val="-8987"/>
            <a:lumOff val="1699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E9618D66-550A-4F53-96E6-CB3771C75F79}" type="pres">
      <dgm:prSet presAssocID="{15480AEE-40FF-4418-B050-C010FDB9C7E2}" presName="c8" presStyleLbl="node1" presStyleIdx="7" presStyleCnt="19" custLinFactY="-22884" custLinFactNeighborX="-25742" custLinFactNeighborY="-100000"/>
      <dgm:spPr>
        <a:xfrm>
          <a:off x="1461313" y="1512256"/>
          <a:ext cx="123909" cy="123909"/>
        </a:xfrm>
        <a:prstGeom prst="ellipse">
          <a:avLst/>
        </a:prstGeom>
        <a:solidFill>
          <a:srgbClr val="C9A645">
            <a:hueOff val="3427858"/>
            <a:satOff val="-10485"/>
            <a:lumOff val="1983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73999E58-96BA-4717-B947-0FE1683B4983}" type="pres">
      <dgm:prSet presAssocID="{15480AEE-40FF-4418-B050-C010FDB9C7E2}" presName="c9" presStyleLbl="node1" presStyleIdx="8" presStyleCnt="19" custLinFactY="-22884" custLinFactNeighborX="-25742" custLinFactNeighborY="-100000"/>
      <dgm:spPr>
        <a:xfrm>
          <a:off x="1565396" y="1703076"/>
          <a:ext cx="123909" cy="123909"/>
        </a:xfrm>
        <a:prstGeom prst="ellipse">
          <a:avLst/>
        </a:prstGeom>
        <a:solidFill>
          <a:srgbClr val="C9A645">
            <a:hueOff val="3917552"/>
            <a:satOff val="-11983"/>
            <a:lumOff val="2266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93A37724-1253-40A2-8E22-99CB529901E4}" type="pres">
      <dgm:prSet presAssocID="{15480AEE-40FF-4418-B050-C010FDB9C7E2}" presName="c10" presStyleLbl="node1" presStyleIdx="9" presStyleCnt="19" custLinFactNeighborX="-10011" custLinFactNeighborY="-47788"/>
      <dgm:spPr>
        <a:xfrm>
          <a:off x="663336" y="1338784"/>
          <a:ext cx="318623" cy="318623"/>
        </a:xfrm>
        <a:prstGeom prst="ellipse">
          <a:avLst/>
        </a:prstGeom>
        <a:solidFill>
          <a:srgbClr val="C9A645">
            <a:hueOff val="4407247"/>
            <a:satOff val="-13481"/>
            <a:lumOff val="2549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4ECEAAAF-97E6-4CAC-A4D9-B940B484BA3B}" type="pres">
      <dgm:prSet presAssocID="{15480AEE-40FF-4418-B050-C010FDB9C7E2}" presName="c11" presStyleLbl="node1" presStyleIdx="10" presStyleCnt="19" custLinFactY="100000" custLinFactNeighborX="34" custLinFactNeighborY="150811"/>
      <dgm:spPr>
        <a:xfrm>
          <a:off x="18688" y="2150245"/>
          <a:ext cx="123909" cy="123909"/>
        </a:xfrm>
        <a:prstGeom prst="ellipse">
          <a:avLst/>
        </a:prstGeom>
        <a:solidFill>
          <a:srgbClr val="C9A645">
            <a:hueOff val="4896941"/>
            <a:satOff val="-14979"/>
            <a:lumOff val="2832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C30D192B-2552-49F2-9D9F-BB234EA9646C}" type="pres">
      <dgm:prSet presAssocID="{15480AEE-40FF-4418-B050-C010FDB9C7E2}" presName="c12" presStyleLbl="node1" presStyleIdx="11" presStyleCnt="19" custLinFactY="59607" custLinFactNeighborX="21" custLinFactNeighborY="100000"/>
      <dgm:spPr>
        <a:xfrm>
          <a:off x="122772" y="2306371"/>
          <a:ext cx="194714" cy="194714"/>
        </a:xfrm>
        <a:prstGeom prst="ellipse">
          <a:avLst/>
        </a:prstGeom>
        <a:solidFill>
          <a:srgbClr val="C9A645">
            <a:hueOff val="5386635"/>
            <a:satOff val="-16477"/>
            <a:lumOff val="3115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4EC5EC3E-87B6-466F-8C8A-97B7C7658E9B}" type="pres">
      <dgm:prSet presAssocID="{15480AEE-40FF-4418-B050-C010FDB9C7E2}" presName="c13" presStyleLbl="node1" presStyleIdx="12" presStyleCnt="19" custLinFactY="9731" custLinFactNeighborX="15" custLinFactNeighborY="100000"/>
      <dgm:spPr>
        <a:xfrm>
          <a:off x="382982" y="2445150"/>
          <a:ext cx="283221" cy="283221"/>
        </a:xfrm>
        <a:prstGeom prst="ellipse">
          <a:avLst/>
        </a:prstGeom>
        <a:solidFill>
          <a:srgbClr val="C9A645">
            <a:hueOff val="5876329"/>
            <a:satOff val="-17975"/>
            <a:lumOff val="3399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32E879B9-8AE2-48A5-9290-A0A4D0FB06F9}" type="pres">
      <dgm:prSet presAssocID="{15480AEE-40FF-4418-B050-C010FDB9C7E2}" presName="c14" presStyleLbl="node1" presStyleIdx="13" presStyleCnt="19" custLinFactY="100000" custLinFactNeighborX="34" custLinFactNeighborY="150811"/>
      <dgm:spPr>
        <a:xfrm>
          <a:off x="747275" y="2670664"/>
          <a:ext cx="123909" cy="123909"/>
        </a:xfrm>
        <a:prstGeom prst="ellipse">
          <a:avLst/>
        </a:prstGeom>
        <a:solidFill>
          <a:srgbClr val="C9A645">
            <a:hueOff val="6366023"/>
            <a:satOff val="-19473"/>
            <a:lumOff val="3682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6173CA4B-91A1-47BE-8192-3656B7CEF833}" type="pres">
      <dgm:prSet presAssocID="{15480AEE-40FF-4418-B050-C010FDB9C7E2}" presName="c15" presStyleLbl="node1" presStyleIdx="14" presStyleCnt="19" custLinFactY="59607" custLinFactNeighborX="21" custLinFactNeighborY="100000"/>
      <dgm:spPr>
        <a:xfrm>
          <a:off x="816664" y="2445150"/>
          <a:ext cx="194714" cy="194714"/>
        </a:xfrm>
        <a:prstGeom prst="ellipse">
          <a:avLst/>
        </a:prstGeom>
        <a:solidFill>
          <a:srgbClr val="C9A645">
            <a:hueOff val="6855717"/>
            <a:satOff val="-20970"/>
            <a:lumOff val="3965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A4E22565-086D-4849-B8D1-9E8896F2528D}" type="pres">
      <dgm:prSet presAssocID="{15480AEE-40FF-4418-B050-C010FDB9C7E2}" presName="c16" presStyleLbl="node1" presStyleIdx="15" presStyleCnt="19" custLinFactY="100000" custLinFactNeighborX="34" custLinFactNeighborY="150811"/>
      <dgm:spPr>
        <a:xfrm>
          <a:off x="990137" y="2688012"/>
          <a:ext cx="123909" cy="123909"/>
        </a:xfrm>
        <a:prstGeom prst="ellipse">
          <a:avLst/>
        </a:prstGeom>
        <a:solidFill>
          <a:srgbClr val="C9A645">
            <a:hueOff val="7345411"/>
            <a:satOff val="-22468"/>
            <a:lumOff val="4248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E18FD523-6DD7-44D7-A281-C98A0C071576}" type="pres">
      <dgm:prSet presAssocID="{15480AEE-40FF-4418-B050-C010FDB9C7E2}" presName="c17" presStyleLbl="node1" presStyleIdx="16" presStyleCnt="19" custLinFactY="9731" custLinFactNeighborX="15" custLinFactNeighborY="100000"/>
      <dgm:spPr>
        <a:xfrm>
          <a:off x="1146263" y="2410455"/>
          <a:ext cx="283221" cy="283221"/>
        </a:xfrm>
        <a:prstGeom prst="ellipse">
          <a:avLst/>
        </a:prstGeom>
        <a:solidFill>
          <a:srgbClr val="C9A645">
            <a:hueOff val="7835105"/>
            <a:satOff val="-23966"/>
            <a:lumOff val="4532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987E6CEC-7DDC-4739-84DD-9B01A7DE2691}" type="pres">
      <dgm:prSet presAssocID="{15480AEE-40FF-4418-B050-C010FDB9C7E2}" presName="c18" presStyleLbl="node1" presStyleIdx="17" presStyleCnt="19" custLinFactY="59607" custLinFactNeighborX="21" custLinFactNeighborY="100000"/>
      <dgm:spPr>
        <a:xfrm>
          <a:off x="1527904" y="2341066"/>
          <a:ext cx="194714" cy="194714"/>
        </a:xfrm>
        <a:prstGeom prst="ellipse">
          <a:avLst/>
        </a:prstGeom>
        <a:solidFill>
          <a:srgbClr val="C9A645">
            <a:hueOff val="8324799"/>
            <a:satOff val="-25464"/>
            <a:lumOff val="4815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FA73200F-EE4E-461A-8DDD-FDFB761DE32E}" type="pres">
      <dgm:prSet presAssocID="{F39F3A0C-F76F-4ABE-9710-1FE43A1FA932}" presName="chevronComposite1" presStyleCnt="0"/>
      <dgm:spPr/>
    </dgm:pt>
    <dgm:pt modelId="{F716CAC7-9107-447D-BD7B-558707BC0E3F}" type="pres">
      <dgm:prSet presAssocID="{F39F3A0C-F76F-4ABE-9710-1FE43A1FA932}" presName="chevron1" presStyleLbl="sibTrans2D1" presStyleIdx="0" presStyleCnt="3" custAng="0" custLinFactNeighborX="66582" custLinFactNeighborY="-64694"/>
      <dgm:spPr>
        <a:xfrm>
          <a:off x="2378026" y="708867"/>
          <a:ext cx="571849" cy="1091722"/>
        </a:xfrm>
        <a:prstGeom prst="chevron">
          <a:avLst>
            <a:gd name="adj" fmla="val 62310"/>
          </a:avLst>
        </a:prstGeom>
        <a:solidFill>
          <a:srgbClr val="C9A645">
            <a:hueOff val="0"/>
            <a:satOff val="0"/>
            <a:lumOff val="0"/>
            <a:alphaOff val="0"/>
          </a:srgbClr>
        </a:solidFill>
        <a:ln>
          <a:noFill/>
        </a:ln>
        <a:effectLst/>
      </dgm:spPr>
    </dgm:pt>
    <dgm:pt modelId="{33EACA6E-DE67-42C6-B8F6-0CBDC3D77310}" type="pres">
      <dgm:prSet presAssocID="{F39F3A0C-F76F-4ABE-9710-1FE43A1FA932}" presName="spChevron1" presStyleCnt="0"/>
      <dgm:spPr/>
    </dgm:pt>
    <dgm:pt modelId="{A092CBD0-DEF9-4FA7-938C-7AEA6CC900B1}" type="pres">
      <dgm:prSet presAssocID="{65FA605C-1973-4C5E-8929-A82618EF84B5}" presName="middle" presStyleCnt="0"/>
      <dgm:spPr/>
    </dgm:pt>
    <dgm:pt modelId="{A67E5ADE-3186-4935-92D2-6AB3DA4C77A0}" type="pres">
      <dgm:prSet presAssocID="{65FA605C-1973-4C5E-8929-A82618EF84B5}" presName="parTxMid" presStyleLbl="revTx" presStyleIdx="2" presStyleCnt="7" custLinFactY="-18839" custLinFactNeighborX="56278" custLinFactNeighborY="-100000"/>
      <dgm:spPr/>
    </dgm:pt>
    <dgm:pt modelId="{DF3AF671-FAE4-46E1-AD49-315B338DABAA}" type="pres">
      <dgm:prSet presAssocID="{65FA605C-1973-4C5E-8929-A82618EF84B5}" presName="desTxMid" presStyleLbl="revTx" presStyleIdx="3" presStyleCnt="7" custScaleX="131170" custLinFactY="-100000" custLinFactNeighborX="58156" custLinFactNeighborY="-102501">
        <dgm:presLayoutVars>
          <dgm:bulletEnabled val="1"/>
        </dgm:presLayoutVars>
      </dgm:prSet>
      <dgm:spPr/>
    </dgm:pt>
    <dgm:pt modelId="{01ABAEBD-5B9C-4EED-9C70-F70FC6528013}" type="pres">
      <dgm:prSet presAssocID="{65FA605C-1973-4C5E-8929-A82618EF84B5}" presName="spMid" presStyleCnt="0"/>
      <dgm:spPr/>
    </dgm:pt>
    <dgm:pt modelId="{EF71C512-DF07-42BF-AD87-8467ECBFA7B5}" type="pres">
      <dgm:prSet presAssocID="{06B32222-2361-4F42-8335-B2091F0C1072}" presName="chevronComposite1" presStyleCnt="0"/>
      <dgm:spPr/>
    </dgm:pt>
    <dgm:pt modelId="{7B6CA223-B9EC-4616-8C7E-8A91BB4AF3F3}" type="pres">
      <dgm:prSet presAssocID="{06B32222-2361-4F42-8335-B2091F0C1072}" presName="chevron1" presStyleLbl="sibTrans2D1" presStyleIdx="1" presStyleCnt="3" custLinFactX="100000" custLinFactNeighborX="127498" custLinFactNeighborY="-65713"/>
      <dgm:spPr>
        <a:xfrm>
          <a:off x="5841610" y="821708"/>
          <a:ext cx="571849" cy="1091722"/>
        </a:xfrm>
        <a:prstGeom prst="chevron">
          <a:avLst>
            <a:gd name="adj" fmla="val 62310"/>
          </a:avLst>
        </a:prstGeom>
        <a:solidFill>
          <a:srgbClr val="C9A645">
            <a:hueOff val="4407247"/>
            <a:satOff val="-13481"/>
            <a:lumOff val="2549"/>
            <a:alphaOff val="0"/>
          </a:srgbClr>
        </a:solidFill>
        <a:ln>
          <a:noFill/>
        </a:ln>
        <a:effectLst/>
      </dgm:spPr>
    </dgm:pt>
    <dgm:pt modelId="{E633CAE3-7D73-4A04-BE5F-C763BC434C4B}" type="pres">
      <dgm:prSet presAssocID="{06B32222-2361-4F42-8335-B2091F0C1072}" presName="spChevron1" presStyleCnt="0"/>
      <dgm:spPr/>
    </dgm:pt>
    <dgm:pt modelId="{AEB9314C-DB09-4E7C-96C7-3B921CD79482}" type="pres">
      <dgm:prSet presAssocID="{E73AFF5B-B777-4FBC-8F25-E47F5954F7FC}" presName="middle" presStyleCnt="0"/>
      <dgm:spPr/>
    </dgm:pt>
    <dgm:pt modelId="{2321E300-C29E-44A2-B42C-8C6A297C424D}" type="pres">
      <dgm:prSet presAssocID="{E73AFF5B-B777-4FBC-8F25-E47F5954F7FC}" presName="parTxMid" presStyleLbl="revTx" presStyleIdx="4" presStyleCnt="7"/>
      <dgm:spPr/>
    </dgm:pt>
    <dgm:pt modelId="{D4B369B5-B76F-4E5D-92E0-89C4B7624084}" type="pres">
      <dgm:prSet presAssocID="{E73AFF5B-B777-4FBC-8F25-E47F5954F7FC}" presName="desTxMid" presStyleLbl="revTx" presStyleIdx="5" presStyleCnt="7" custScaleX="216289" custScaleY="177917" custLinFactX="2613" custLinFactY="-100000" custLinFactNeighborX="100000" custLinFactNeighborY="-110954">
        <dgm:presLayoutVars>
          <dgm:bulletEnabled val="1"/>
        </dgm:presLayoutVars>
      </dgm:prSet>
      <dgm:spPr/>
    </dgm:pt>
    <dgm:pt modelId="{60801C3C-9030-41C6-A05B-F2F3EF010A97}" type="pres">
      <dgm:prSet presAssocID="{E73AFF5B-B777-4FBC-8F25-E47F5954F7FC}" presName="spMid" presStyleCnt="0"/>
      <dgm:spPr/>
    </dgm:pt>
    <dgm:pt modelId="{35FA8135-BC3F-45F8-A11C-27F234E3DA29}" type="pres">
      <dgm:prSet presAssocID="{AC4D986F-944C-449D-A475-AF9157888DA1}" presName="chevronComposite1" presStyleCnt="0"/>
      <dgm:spPr/>
    </dgm:pt>
    <dgm:pt modelId="{E7695C4F-ED9F-487F-BEFD-A386D4168638}" type="pres">
      <dgm:prSet presAssocID="{AC4D986F-944C-449D-A475-AF9157888DA1}" presName="chevron1" presStyleLbl="sibTrans2D1" presStyleIdx="2" presStyleCnt="3" custAng="0" custLinFactX="-500000" custLinFactY="87371" custLinFactNeighborX="-580644" custLinFactNeighborY="100000"/>
      <dgm:spPr>
        <a:xfrm>
          <a:off x="2467317" y="3598264"/>
          <a:ext cx="571849" cy="1091722"/>
        </a:xfrm>
        <a:prstGeom prst="chevron">
          <a:avLst>
            <a:gd name="adj" fmla="val 62310"/>
          </a:avLst>
        </a:prstGeom>
        <a:solidFill>
          <a:srgbClr val="C9A645">
            <a:hueOff val="8814493"/>
            <a:satOff val="-26962"/>
            <a:lumOff val="5098"/>
            <a:alphaOff val="0"/>
          </a:srgbClr>
        </a:solidFill>
        <a:ln>
          <a:noFill/>
        </a:ln>
        <a:effectLst/>
      </dgm:spPr>
    </dgm:pt>
    <dgm:pt modelId="{6D95C518-3666-46FC-996F-5EA987903C67}" type="pres">
      <dgm:prSet presAssocID="{AC4D986F-944C-449D-A475-AF9157888DA1}" presName="spChevron1" presStyleCnt="0"/>
      <dgm:spPr/>
    </dgm:pt>
    <dgm:pt modelId="{4552DDBC-43FE-45E1-8544-35826E74F18E}" type="pres">
      <dgm:prSet presAssocID="{B6AA32AA-7A43-4806-8CA4-0EC8FD037F2E}" presName="last" presStyleCnt="0"/>
      <dgm:spPr/>
    </dgm:pt>
    <dgm:pt modelId="{5819D319-FEF6-4B4F-99A8-BB76E0090930}" type="pres">
      <dgm:prSet presAssocID="{B6AA32AA-7A43-4806-8CA4-0EC8FD037F2E}" presName="circleTx" presStyleLbl="node1" presStyleIdx="18" presStyleCnt="19" custScaleX="142205" custLinFactX="-200000" custLinFactY="53306" custLinFactNeighborX="-269042" custLinFactNeighborY="100000"/>
      <dgm:spPr/>
    </dgm:pt>
    <dgm:pt modelId="{8A725C2A-88D5-499D-AA71-D488E908DB7D}" type="pres">
      <dgm:prSet presAssocID="{B6AA32AA-7A43-4806-8CA4-0EC8FD037F2E}" presName="desTxN" presStyleLbl="revTx" presStyleIdx="6" presStyleCnt="7" custScaleX="209011" custScaleY="179197" custLinFactX="-46201" custLinFactNeighborX="-100000" custLinFactNeighborY="78935">
        <dgm:presLayoutVars>
          <dgm:bulletEnabled val="1"/>
        </dgm:presLayoutVars>
      </dgm:prSet>
      <dgm:spPr/>
    </dgm:pt>
    <dgm:pt modelId="{A69E887B-502F-4974-95DF-E51955975955}" type="pres">
      <dgm:prSet presAssocID="{B6AA32AA-7A43-4806-8CA4-0EC8FD037F2E}" presName="spN" presStyleCnt="0"/>
      <dgm:spPr/>
    </dgm:pt>
  </dgm:ptLst>
  <dgm:cxnLst>
    <dgm:cxn modelId="{DC599E06-296A-480F-8653-E31E1104B2E5}" type="presOf" srcId="{D901792A-925B-46A1-B5A3-ED3638FDA440}" destId="{D4B369B5-B76F-4E5D-92E0-89C4B7624084}" srcOrd="0" destOrd="2" presId="urn:microsoft.com/office/officeart/2009/3/layout/RandomtoResultProcess"/>
    <dgm:cxn modelId="{D1BDB512-95C5-46A3-81D3-38767D9B9952}" srcId="{E73AFF5B-B777-4FBC-8F25-E47F5954F7FC}" destId="{8D8FD8A1-82EE-49FD-AA25-7D6C25F3D885}" srcOrd="1" destOrd="0" parTransId="{D457041A-0477-4623-87BB-7E3A2C30212F}" sibTransId="{B0A50596-4AC7-439A-A023-64337644C4EE}"/>
    <dgm:cxn modelId="{F62C8313-20BC-41D1-953F-D0159BFD317E}" srcId="{B6AA32AA-7A43-4806-8CA4-0EC8FD037F2E}" destId="{70B9553C-856F-47DD-9A7C-E7D680247DE7}" srcOrd="1" destOrd="0" parTransId="{31C26911-EE01-4F83-B48A-0E85D76D5B91}" sibTransId="{6CA15386-8A6E-4BBF-AA89-AE9925331BA3}"/>
    <dgm:cxn modelId="{4AAACF30-FF4E-4254-952C-C04FF81EFB91}" type="presOf" srcId="{65FA605C-1973-4C5E-8929-A82618EF84B5}" destId="{A67E5ADE-3186-4935-92D2-6AB3DA4C77A0}" srcOrd="0" destOrd="0" presId="urn:microsoft.com/office/officeart/2009/3/layout/RandomtoResultProcess"/>
    <dgm:cxn modelId="{23A9FB3B-09F0-41A4-B667-49B69391A8B1}" srcId="{B6AA32AA-7A43-4806-8CA4-0EC8FD037F2E}" destId="{36ABF205-5AAF-4E85-A16B-622BA764DDA9}" srcOrd="0" destOrd="0" parTransId="{F17E21CF-8F8F-4906-9118-E68158B17A4F}" sibTransId="{5D5A9CC3-57FE-47C5-AD34-CD346C3D09D8}"/>
    <dgm:cxn modelId="{71921C3E-B560-49AA-BAF9-A6FE5A7BD2A3}" type="presOf" srcId="{E73AFF5B-B777-4FBC-8F25-E47F5954F7FC}" destId="{2321E300-C29E-44A2-B42C-8C6A297C424D}" srcOrd="0" destOrd="0" presId="urn:microsoft.com/office/officeart/2009/3/layout/RandomtoResultProcess"/>
    <dgm:cxn modelId="{29E4E35C-7462-417F-8375-AAF175AD04EC}" type="presOf" srcId="{646EFC14-7932-45B2-BB1B-02F1273EF48A}" destId="{D35F43F1-5126-40AD-9425-B1EC1A7F2553}" srcOrd="0" destOrd="0" presId="urn:microsoft.com/office/officeart/2009/3/layout/RandomtoResultProcess"/>
    <dgm:cxn modelId="{ACEBAA64-873C-41AE-AE4D-233EC292E11E}" type="presOf" srcId="{15480AEE-40FF-4418-B050-C010FDB9C7E2}" destId="{16C81368-BBE7-41AC-B010-CE6A741BAED7}" srcOrd="0" destOrd="0" presId="urn:microsoft.com/office/officeart/2009/3/layout/RandomtoResultProcess"/>
    <dgm:cxn modelId="{1E1EDD68-3042-4FB7-8570-2FA02639881E}" srcId="{54087CBA-4F02-4FE5-A37A-D90609CE0C33}" destId="{E73AFF5B-B777-4FBC-8F25-E47F5954F7FC}" srcOrd="2" destOrd="0" parTransId="{85BF4615-3BD1-4489-9FB7-184FF2D9E0EE}" sibTransId="{AC4D986F-944C-449D-A475-AF9157888DA1}"/>
    <dgm:cxn modelId="{DA3A6273-4782-43FB-B81F-ADB5CBA99476}" srcId="{15480AEE-40FF-4418-B050-C010FDB9C7E2}" destId="{F6D0B7CB-BC99-43F9-B1DD-7463065B09BE}" srcOrd="1" destOrd="0" parTransId="{F0B43F6B-C541-40AA-98AF-AC4FEB8406CF}" sibTransId="{3A2A4181-1BE7-4515-83E9-2356B48988E6}"/>
    <dgm:cxn modelId="{695C3854-E2B7-43FC-AD91-96D5000ECE52}" srcId="{54087CBA-4F02-4FE5-A37A-D90609CE0C33}" destId="{65FA605C-1973-4C5E-8929-A82618EF84B5}" srcOrd="1" destOrd="0" parTransId="{C513F614-7E60-4A38-BEC8-4429AA7C35E2}" sibTransId="{06B32222-2361-4F42-8335-B2091F0C1072}"/>
    <dgm:cxn modelId="{3EDE8876-C929-4BEC-87DD-5018A17F4D17}" srcId="{65FA605C-1973-4C5E-8929-A82618EF84B5}" destId="{C2788DB8-273F-4A75-8D8F-29F70C3D1FB5}" srcOrd="0" destOrd="0" parTransId="{C2F3BBB7-FA96-4A20-AED1-86BDB73EEF5D}" sibTransId="{5E0F9C02-0568-4EE1-92ED-A236AE80AD29}"/>
    <dgm:cxn modelId="{D0C7B359-692C-4ACB-A35B-7B733043098F}" type="presOf" srcId="{54087CBA-4F02-4FE5-A37A-D90609CE0C33}" destId="{5DFD4663-8E38-442B-9094-558D13F43025}" srcOrd="0" destOrd="0" presId="urn:microsoft.com/office/officeart/2009/3/layout/RandomtoResultProcess"/>
    <dgm:cxn modelId="{35B39B7D-97B2-48EC-9293-F4503F6F158A}" type="presOf" srcId="{B6AA32AA-7A43-4806-8CA4-0EC8FD037F2E}" destId="{5819D319-FEF6-4B4F-99A8-BB76E0090930}" srcOrd="0" destOrd="0" presId="urn:microsoft.com/office/officeart/2009/3/layout/RandomtoResultProcess"/>
    <dgm:cxn modelId="{420F2687-7519-40BD-A98F-2B316AC95942}" srcId="{15480AEE-40FF-4418-B050-C010FDB9C7E2}" destId="{646EFC14-7932-45B2-BB1B-02F1273EF48A}" srcOrd="0" destOrd="0" parTransId="{2FB1B00D-63DD-4A7A-8790-63C80B279DD5}" sibTransId="{246B7C2D-EB31-46B1-8C24-15E58DA4B571}"/>
    <dgm:cxn modelId="{D52D6B8B-6C8B-4860-82AB-246864F95516}" type="presOf" srcId="{70B9553C-856F-47DD-9A7C-E7D680247DE7}" destId="{8A725C2A-88D5-499D-AA71-D488E908DB7D}" srcOrd="0" destOrd="1" presId="urn:microsoft.com/office/officeart/2009/3/layout/RandomtoResultProcess"/>
    <dgm:cxn modelId="{B2313595-CE6A-4EF0-B2CE-662690CB7573}" type="presOf" srcId="{8D8FD8A1-82EE-49FD-AA25-7D6C25F3D885}" destId="{D4B369B5-B76F-4E5D-92E0-89C4B7624084}" srcOrd="0" destOrd="1" presId="urn:microsoft.com/office/officeart/2009/3/layout/RandomtoResultProcess"/>
    <dgm:cxn modelId="{125F1E9F-DB94-430B-A023-F87A13BBDB1F}" type="presOf" srcId="{C2788DB8-273F-4A75-8D8F-29F70C3D1FB5}" destId="{DF3AF671-FAE4-46E1-AD49-315B338DABAA}" srcOrd="0" destOrd="0" presId="urn:microsoft.com/office/officeart/2009/3/layout/RandomtoResultProcess"/>
    <dgm:cxn modelId="{D26067AF-C8E0-4677-8827-EB27E341FE51}" srcId="{E73AFF5B-B777-4FBC-8F25-E47F5954F7FC}" destId="{D901792A-925B-46A1-B5A3-ED3638FDA440}" srcOrd="2" destOrd="0" parTransId="{FF497882-C13B-499B-B53A-FBE48B8F70C9}" sibTransId="{6E14DAAC-8AEC-484E-BE7C-655EA90828FD}"/>
    <dgm:cxn modelId="{7A586CAF-4741-4D32-BE31-BEDE8814A002}" srcId="{54087CBA-4F02-4FE5-A37A-D90609CE0C33}" destId="{15480AEE-40FF-4418-B050-C010FDB9C7E2}" srcOrd="0" destOrd="0" parTransId="{D161AB19-8629-4802-A0E3-37629F8C2344}" sibTransId="{F39F3A0C-F76F-4ABE-9710-1FE43A1FA932}"/>
    <dgm:cxn modelId="{5A311EB2-D901-44CF-94DC-6BF0903A2E1B}" type="presOf" srcId="{36ABF205-5AAF-4E85-A16B-622BA764DDA9}" destId="{8A725C2A-88D5-499D-AA71-D488E908DB7D}" srcOrd="0" destOrd="0" presId="urn:microsoft.com/office/officeart/2009/3/layout/RandomtoResultProcess"/>
    <dgm:cxn modelId="{0CC028D4-47A9-4933-B81D-013A9FA2F3BE}" srcId="{54087CBA-4F02-4FE5-A37A-D90609CE0C33}" destId="{B6AA32AA-7A43-4806-8CA4-0EC8FD037F2E}" srcOrd="3" destOrd="0" parTransId="{FA3C12CC-B254-4172-A010-5F3386DC5C15}" sibTransId="{1B9A2DD6-6281-4EE0-8F6B-1225C2681FA0}"/>
    <dgm:cxn modelId="{943FBBDC-9E9C-41AD-B6AA-298B9D507242}" type="presOf" srcId="{223EF78C-6B89-437A-A37E-55745E5F9137}" destId="{D4B369B5-B76F-4E5D-92E0-89C4B7624084}" srcOrd="0" destOrd="0" presId="urn:microsoft.com/office/officeart/2009/3/layout/RandomtoResultProcess"/>
    <dgm:cxn modelId="{F5BA5EE4-F541-4694-8108-FE25EF27862E}" srcId="{E73AFF5B-B777-4FBC-8F25-E47F5954F7FC}" destId="{223EF78C-6B89-437A-A37E-55745E5F9137}" srcOrd="0" destOrd="0" parTransId="{8F2260F2-64AE-4012-9157-F857E1328AB2}" sibTransId="{29598DA6-CF64-4709-AB69-0FFDC0FCCFAB}"/>
    <dgm:cxn modelId="{76A29BFA-EC83-48E0-B7F5-C737D93FDC7A}" type="presOf" srcId="{F6D0B7CB-BC99-43F9-B1DD-7463065B09BE}" destId="{D35F43F1-5126-40AD-9425-B1EC1A7F2553}" srcOrd="0" destOrd="1" presId="urn:microsoft.com/office/officeart/2009/3/layout/RandomtoResultProcess"/>
    <dgm:cxn modelId="{A26978FA-16A6-46F4-B44A-D35E56DFD491}" type="presParOf" srcId="{5DFD4663-8E38-442B-9094-558D13F43025}" destId="{46A1C6A2-8FE8-4459-BECE-4597AE58677E}" srcOrd="0" destOrd="0" presId="urn:microsoft.com/office/officeart/2009/3/layout/RandomtoResultProcess"/>
    <dgm:cxn modelId="{C8C27EE7-F8EB-470A-A3CA-B4C8F8C03A95}" type="presParOf" srcId="{46A1C6A2-8FE8-4459-BECE-4597AE58677E}" destId="{16C81368-BBE7-41AC-B010-CE6A741BAED7}" srcOrd="0" destOrd="0" presId="urn:microsoft.com/office/officeart/2009/3/layout/RandomtoResultProcess"/>
    <dgm:cxn modelId="{41639BCD-CBB8-438C-B72D-D351BC3B3171}" type="presParOf" srcId="{46A1C6A2-8FE8-4459-BECE-4597AE58677E}" destId="{D35F43F1-5126-40AD-9425-B1EC1A7F2553}" srcOrd="1" destOrd="0" presId="urn:microsoft.com/office/officeart/2009/3/layout/RandomtoResultProcess"/>
    <dgm:cxn modelId="{29A9FA03-84BF-43BE-BCDE-9B908B5EE9DB}" type="presParOf" srcId="{46A1C6A2-8FE8-4459-BECE-4597AE58677E}" destId="{FE6A65FD-A864-4E74-BCB8-BA37CE468B2B}" srcOrd="2" destOrd="0" presId="urn:microsoft.com/office/officeart/2009/3/layout/RandomtoResultProcess"/>
    <dgm:cxn modelId="{9CF99B64-9FF4-4895-B7AE-F226C9F31193}" type="presParOf" srcId="{46A1C6A2-8FE8-4459-BECE-4597AE58677E}" destId="{426F7F6D-CF85-48AB-99DC-17DE326416DF}" srcOrd="3" destOrd="0" presId="urn:microsoft.com/office/officeart/2009/3/layout/RandomtoResultProcess"/>
    <dgm:cxn modelId="{FCE13425-9BB8-4B14-8F1C-E3555D0A6A8A}" type="presParOf" srcId="{46A1C6A2-8FE8-4459-BECE-4597AE58677E}" destId="{ECD1306B-90AE-475B-8AA2-5E796461F40A}" srcOrd="4" destOrd="0" presId="urn:microsoft.com/office/officeart/2009/3/layout/RandomtoResultProcess"/>
    <dgm:cxn modelId="{278D3DC4-71C0-4F43-A186-B5B233B22310}" type="presParOf" srcId="{46A1C6A2-8FE8-4459-BECE-4597AE58677E}" destId="{C8E7DFDA-E946-4ACE-8E61-751CD91509BF}" srcOrd="5" destOrd="0" presId="urn:microsoft.com/office/officeart/2009/3/layout/RandomtoResultProcess"/>
    <dgm:cxn modelId="{DF577422-4DF9-48D6-8E1F-0C9E2E11AC16}" type="presParOf" srcId="{46A1C6A2-8FE8-4459-BECE-4597AE58677E}" destId="{C88B35BC-AA77-4A23-AFC5-37C68E1B0519}" srcOrd="6" destOrd="0" presId="urn:microsoft.com/office/officeart/2009/3/layout/RandomtoResultProcess"/>
    <dgm:cxn modelId="{C6BF208D-9AD6-47D9-BB79-422C77843DCB}" type="presParOf" srcId="{46A1C6A2-8FE8-4459-BECE-4597AE58677E}" destId="{058E29CF-149B-44C1-B17E-8AE08BBC0E58}" srcOrd="7" destOrd="0" presId="urn:microsoft.com/office/officeart/2009/3/layout/RandomtoResultProcess"/>
    <dgm:cxn modelId="{2537365A-D17A-4D4A-B228-79D9F6A0EA2D}" type="presParOf" srcId="{46A1C6A2-8FE8-4459-BECE-4597AE58677E}" destId="{507D2ADB-99A7-4B8B-83A5-E9994B8A2C21}" srcOrd="8" destOrd="0" presId="urn:microsoft.com/office/officeart/2009/3/layout/RandomtoResultProcess"/>
    <dgm:cxn modelId="{765C6B38-E3FC-41A9-8A6B-19CD9A2C1F02}" type="presParOf" srcId="{46A1C6A2-8FE8-4459-BECE-4597AE58677E}" destId="{E9618D66-550A-4F53-96E6-CB3771C75F79}" srcOrd="9" destOrd="0" presId="urn:microsoft.com/office/officeart/2009/3/layout/RandomtoResultProcess"/>
    <dgm:cxn modelId="{26B96E6F-58AF-4CEA-BC77-C2F08D283F96}" type="presParOf" srcId="{46A1C6A2-8FE8-4459-BECE-4597AE58677E}" destId="{73999E58-96BA-4717-B947-0FE1683B4983}" srcOrd="10" destOrd="0" presId="urn:microsoft.com/office/officeart/2009/3/layout/RandomtoResultProcess"/>
    <dgm:cxn modelId="{E4F2EEA1-4765-4684-9E2D-ABE417026853}" type="presParOf" srcId="{46A1C6A2-8FE8-4459-BECE-4597AE58677E}" destId="{93A37724-1253-40A2-8E22-99CB529901E4}" srcOrd="11" destOrd="0" presId="urn:microsoft.com/office/officeart/2009/3/layout/RandomtoResultProcess"/>
    <dgm:cxn modelId="{CB6674E4-AB24-46DA-A26D-3231284A0EC0}" type="presParOf" srcId="{46A1C6A2-8FE8-4459-BECE-4597AE58677E}" destId="{4ECEAAAF-97E6-4CAC-A4D9-B940B484BA3B}" srcOrd="12" destOrd="0" presId="urn:microsoft.com/office/officeart/2009/3/layout/RandomtoResultProcess"/>
    <dgm:cxn modelId="{B2526B85-519D-4C3A-99F6-C164B8251504}" type="presParOf" srcId="{46A1C6A2-8FE8-4459-BECE-4597AE58677E}" destId="{C30D192B-2552-49F2-9D9F-BB234EA9646C}" srcOrd="13" destOrd="0" presId="urn:microsoft.com/office/officeart/2009/3/layout/RandomtoResultProcess"/>
    <dgm:cxn modelId="{B215459B-1253-48CE-99EA-A4D29BD61D69}" type="presParOf" srcId="{46A1C6A2-8FE8-4459-BECE-4597AE58677E}" destId="{4EC5EC3E-87B6-466F-8C8A-97B7C7658E9B}" srcOrd="14" destOrd="0" presId="urn:microsoft.com/office/officeart/2009/3/layout/RandomtoResultProcess"/>
    <dgm:cxn modelId="{684E432A-70FA-440C-8371-643CB7AA5651}" type="presParOf" srcId="{46A1C6A2-8FE8-4459-BECE-4597AE58677E}" destId="{32E879B9-8AE2-48A5-9290-A0A4D0FB06F9}" srcOrd="15" destOrd="0" presId="urn:microsoft.com/office/officeart/2009/3/layout/RandomtoResultProcess"/>
    <dgm:cxn modelId="{99403077-0A6C-48AB-8276-2A075A3915A5}" type="presParOf" srcId="{46A1C6A2-8FE8-4459-BECE-4597AE58677E}" destId="{6173CA4B-91A1-47BE-8192-3656B7CEF833}" srcOrd="16" destOrd="0" presId="urn:microsoft.com/office/officeart/2009/3/layout/RandomtoResultProcess"/>
    <dgm:cxn modelId="{92899839-4916-42ED-8A75-584FF9E61FC0}" type="presParOf" srcId="{46A1C6A2-8FE8-4459-BECE-4597AE58677E}" destId="{A4E22565-086D-4849-B8D1-9E8896F2528D}" srcOrd="17" destOrd="0" presId="urn:microsoft.com/office/officeart/2009/3/layout/RandomtoResultProcess"/>
    <dgm:cxn modelId="{81B68169-7E9D-45CF-BD11-122773910BCD}" type="presParOf" srcId="{46A1C6A2-8FE8-4459-BECE-4597AE58677E}" destId="{E18FD523-6DD7-44D7-A281-C98A0C071576}" srcOrd="18" destOrd="0" presId="urn:microsoft.com/office/officeart/2009/3/layout/RandomtoResultProcess"/>
    <dgm:cxn modelId="{137003BE-6FFB-44FB-AF2C-D0D7170E3AEE}" type="presParOf" srcId="{46A1C6A2-8FE8-4459-BECE-4597AE58677E}" destId="{987E6CEC-7DDC-4739-84DD-9B01A7DE2691}" srcOrd="19" destOrd="0" presId="urn:microsoft.com/office/officeart/2009/3/layout/RandomtoResultProcess"/>
    <dgm:cxn modelId="{0752CF3E-19BE-4767-92ED-3C7EB6E34E57}" type="presParOf" srcId="{5DFD4663-8E38-442B-9094-558D13F43025}" destId="{FA73200F-EE4E-461A-8DDD-FDFB761DE32E}" srcOrd="1" destOrd="0" presId="urn:microsoft.com/office/officeart/2009/3/layout/RandomtoResultProcess"/>
    <dgm:cxn modelId="{C2297127-E611-4724-88EE-B235261DB49D}" type="presParOf" srcId="{FA73200F-EE4E-461A-8DDD-FDFB761DE32E}" destId="{F716CAC7-9107-447D-BD7B-558707BC0E3F}" srcOrd="0" destOrd="0" presId="urn:microsoft.com/office/officeart/2009/3/layout/RandomtoResultProcess"/>
    <dgm:cxn modelId="{236F9F01-BCAB-4C9D-8895-8E467F903BAA}" type="presParOf" srcId="{FA73200F-EE4E-461A-8DDD-FDFB761DE32E}" destId="{33EACA6E-DE67-42C6-B8F6-0CBDC3D77310}" srcOrd="1" destOrd="0" presId="urn:microsoft.com/office/officeart/2009/3/layout/RandomtoResultProcess"/>
    <dgm:cxn modelId="{3DBDA60C-A2D5-47FC-B439-B10C614D54D4}" type="presParOf" srcId="{5DFD4663-8E38-442B-9094-558D13F43025}" destId="{A092CBD0-DEF9-4FA7-938C-7AEA6CC900B1}" srcOrd="2" destOrd="0" presId="urn:microsoft.com/office/officeart/2009/3/layout/RandomtoResultProcess"/>
    <dgm:cxn modelId="{8B62E16C-6F69-4DC5-B3BC-437647280712}" type="presParOf" srcId="{A092CBD0-DEF9-4FA7-938C-7AEA6CC900B1}" destId="{A67E5ADE-3186-4935-92D2-6AB3DA4C77A0}" srcOrd="0" destOrd="0" presId="urn:microsoft.com/office/officeart/2009/3/layout/RandomtoResultProcess"/>
    <dgm:cxn modelId="{BB79640D-3787-4ED3-8AF6-92F67C799C69}" type="presParOf" srcId="{A092CBD0-DEF9-4FA7-938C-7AEA6CC900B1}" destId="{DF3AF671-FAE4-46E1-AD49-315B338DABAA}" srcOrd="1" destOrd="0" presId="urn:microsoft.com/office/officeart/2009/3/layout/RandomtoResultProcess"/>
    <dgm:cxn modelId="{5CF7B924-C310-4F4A-9475-EFDEB2658AD7}" type="presParOf" srcId="{A092CBD0-DEF9-4FA7-938C-7AEA6CC900B1}" destId="{01ABAEBD-5B9C-4EED-9C70-F70FC6528013}" srcOrd="2" destOrd="0" presId="urn:microsoft.com/office/officeart/2009/3/layout/RandomtoResultProcess"/>
    <dgm:cxn modelId="{FE99C5FC-E3AC-4EF9-9911-227893F059CC}" type="presParOf" srcId="{5DFD4663-8E38-442B-9094-558D13F43025}" destId="{EF71C512-DF07-42BF-AD87-8467ECBFA7B5}" srcOrd="3" destOrd="0" presId="urn:microsoft.com/office/officeart/2009/3/layout/RandomtoResultProcess"/>
    <dgm:cxn modelId="{7355CF3B-23D0-41CE-927D-803EC379D6CD}" type="presParOf" srcId="{EF71C512-DF07-42BF-AD87-8467ECBFA7B5}" destId="{7B6CA223-B9EC-4616-8C7E-8A91BB4AF3F3}" srcOrd="0" destOrd="0" presId="urn:microsoft.com/office/officeart/2009/3/layout/RandomtoResultProcess"/>
    <dgm:cxn modelId="{9D5BF8BE-D0C6-4D5F-96FD-8894143C125F}" type="presParOf" srcId="{EF71C512-DF07-42BF-AD87-8467ECBFA7B5}" destId="{E633CAE3-7D73-4A04-BE5F-C763BC434C4B}" srcOrd="1" destOrd="0" presId="urn:microsoft.com/office/officeart/2009/3/layout/RandomtoResultProcess"/>
    <dgm:cxn modelId="{337C4F00-E28C-4A27-AE27-7150DC4327F8}" type="presParOf" srcId="{5DFD4663-8E38-442B-9094-558D13F43025}" destId="{AEB9314C-DB09-4E7C-96C7-3B921CD79482}" srcOrd="4" destOrd="0" presId="urn:microsoft.com/office/officeart/2009/3/layout/RandomtoResultProcess"/>
    <dgm:cxn modelId="{F4BF7DD5-A4EF-4FE9-939F-24A652EACC76}" type="presParOf" srcId="{AEB9314C-DB09-4E7C-96C7-3B921CD79482}" destId="{2321E300-C29E-44A2-B42C-8C6A297C424D}" srcOrd="0" destOrd="0" presId="urn:microsoft.com/office/officeart/2009/3/layout/RandomtoResultProcess"/>
    <dgm:cxn modelId="{C0816334-5BC4-4E34-B15F-6F8BEBBA1320}" type="presParOf" srcId="{AEB9314C-DB09-4E7C-96C7-3B921CD79482}" destId="{D4B369B5-B76F-4E5D-92E0-89C4B7624084}" srcOrd="1" destOrd="0" presId="urn:microsoft.com/office/officeart/2009/3/layout/RandomtoResultProcess"/>
    <dgm:cxn modelId="{62B431FC-84EC-4812-B4A0-6913DCAF0D75}" type="presParOf" srcId="{AEB9314C-DB09-4E7C-96C7-3B921CD79482}" destId="{60801C3C-9030-41C6-A05B-F2F3EF010A97}" srcOrd="2" destOrd="0" presId="urn:microsoft.com/office/officeart/2009/3/layout/RandomtoResultProcess"/>
    <dgm:cxn modelId="{31C7226A-1CDE-4F58-84B1-AB4994B9BE06}" type="presParOf" srcId="{5DFD4663-8E38-442B-9094-558D13F43025}" destId="{35FA8135-BC3F-45F8-A11C-27F234E3DA29}" srcOrd="5" destOrd="0" presId="urn:microsoft.com/office/officeart/2009/3/layout/RandomtoResultProcess"/>
    <dgm:cxn modelId="{688A5962-119B-41BF-8994-ACDDFAF9C6D0}" type="presParOf" srcId="{35FA8135-BC3F-45F8-A11C-27F234E3DA29}" destId="{E7695C4F-ED9F-487F-BEFD-A386D4168638}" srcOrd="0" destOrd="0" presId="urn:microsoft.com/office/officeart/2009/3/layout/RandomtoResultProcess"/>
    <dgm:cxn modelId="{E6B36D1B-D89D-4288-B555-27D9623A4948}" type="presParOf" srcId="{35FA8135-BC3F-45F8-A11C-27F234E3DA29}" destId="{6D95C518-3666-46FC-996F-5EA987903C67}" srcOrd="1" destOrd="0" presId="urn:microsoft.com/office/officeart/2009/3/layout/RandomtoResultProcess"/>
    <dgm:cxn modelId="{B8684DC0-10B2-4EA5-943F-EE3FB9324B45}" type="presParOf" srcId="{5DFD4663-8E38-442B-9094-558D13F43025}" destId="{4552DDBC-43FE-45E1-8544-35826E74F18E}" srcOrd="6" destOrd="0" presId="urn:microsoft.com/office/officeart/2009/3/layout/RandomtoResultProcess"/>
    <dgm:cxn modelId="{7CA34DE6-CE79-41F1-B221-754FC5733AF5}" type="presParOf" srcId="{4552DDBC-43FE-45E1-8544-35826E74F18E}" destId="{5819D319-FEF6-4B4F-99A8-BB76E0090930}" srcOrd="0" destOrd="0" presId="urn:microsoft.com/office/officeart/2009/3/layout/RandomtoResultProcess"/>
    <dgm:cxn modelId="{08484AAC-D388-4EE2-9C14-7352925087FF}" type="presParOf" srcId="{4552DDBC-43FE-45E1-8544-35826E74F18E}" destId="{8A725C2A-88D5-499D-AA71-D488E908DB7D}" srcOrd="1" destOrd="0" presId="urn:microsoft.com/office/officeart/2009/3/layout/RandomtoResultProcess"/>
    <dgm:cxn modelId="{FF04BBE9-76AD-4792-8997-679A1838D1D9}" type="presParOf" srcId="{4552DDBC-43FE-45E1-8544-35826E74F18E}" destId="{A69E887B-502F-4974-95DF-E51955975955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70F614-D6A4-4301-AFB7-9D3952BF0B35}">
      <dsp:nvSpPr>
        <dsp:cNvPr id="0" name=""/>
        <dsp:cNvSpPr/>
      </dsp:nvSpPr>
      <dsp:spPr>
        <a:xfrm>
          <a:off x="0" y="698894"/>
          <a:ext cx="1695521" cy="1175227"/>
        </a:xfrm>
        <a:prstGeom prst="roundRect">
          <a:avLst>
            <a:gd name="adj" fmla="val 10000"/>
          </a:avLst>
        </a:prstGeom>
        <a:solidFill>
          <a:srgbClr val="C9A645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Nonlinear</a:t>
          </a:r>
          <a:r>
            <a:rPr lang="it-IT" sz="18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18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Optimal</a:t>
          </a:r>
          <a:r>
            <a:rPr lang="it-IT" sz="18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Control </a:t>
          </a:r>
          <a:r>
            <a:rPr lang="it-IT" sz="18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Problem</a:t>
          </a:r>
          <a:endParaRPr lang="it-IT" sz="1800" kern="1200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sp:txBody>
      <dsp:txXfrm>
        <a:off x="34421" y="733315"/>
        <a:ext cx="1626679" cy="1106385"/>
      </dsp:txXfrm>
    </dsp:sp>
    <dsp:sp modelId="{AD5F202D-D6DC-4CEA-BF68-060CB45C473A}">
      <dsp:nvSpPr>
        <dsp:cNvPr id="0" name=""/>
        <dsp:cNvSpPr/>
      </dsp:nvSpPr>
      <dsp:spPr>
        <a:xfrm rot="21544702">
          <a:off x="1949871" y="949070"/>
          <a:ext cx="539365" cy="630740"/>
        </a:xfrm>
        <a:prstGeom prst="rightArrow">
          <a:avLst>
            <a:gd name="adj1" fmla="val 60000"/>
            <a:gd name="adj2" fmla="val 50000"/>
          </a:avLst>
        </a:prstGeom>
        <a:solidFill>
          <a:srgbClr val="C9A645">
            <a:hueOff val="0"/>
            <a:satOff val="0"/>
            <a:lumOff val="0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sp:txBody>
      <dsp:txXfrm>
        <a:off x="1949881" y="1076519"/>
        <a:ext cx="377556" cy="378444"/>
      </dsp:txXfrm>
    </dsp:sp>
    <dsp:sp modelId="{33C9C725-3C28-4D0D-B15B-0A4CBDDB75B5}">
      <dsp:nvSpPr>
        <dsp:cNvPr id="0" name=""/>
        <dsp:cNvSpPr/>
      </dsp:nvSpPr>
      <dsp:spPr>
        <a:xfrm>
          <a:off x="2713060" y="574376"/>
          <a:ext cx="2307135" cy="1327135"/>
        </a:xfrm>
        <a:prstGeom prst="roundRect">
          <a:avLst>
            <a:gd name="adj" fmla="val 10000"/>
          </a:avLst>
        </a:prstGeom>
        <a:solidFill>
          <a:srgbClr val="C9A645">
            <a:hueOff val="4407247"/>
            <a:satOff val="-13481"/>
            <a:lumOff val="2549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Discretized</a:t>
          </a:r>
          <a:r>
            <a:rPr lang="it-IT" sz="18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and </a:t>
          </a:r>
          <a:r>
            <a:rPr lang="it-IT" sz="18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Decentralized</a:t>
          </a:r>
          <a:r>
            <a:rPr lang="it-IT" sz="18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(</a:t>
          </a:r>
          <a:r>
            <a:rPr lang="it-IT" sz="18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Approximated</a:t>
          </a:r>
          <a:r>
            <a:rPr lang="it-IT" sz="18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) </a:t>
          </a:r>
          <a:r>
            <a:rPr lang="it-IT" sz="18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Convex</a:t>
          </a:r>
          <a:r>
            <a:rPr lang="it-IT" sz="18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18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Problem</a:t>
          </a:r>
          <a:endParaRPr lang="it-IT" sz="1800" kern="1200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sp:txBody>
      <dsp:txXfrm>
        <a:off x="2751930" y="613246"/>
        <a:ext cx="2229395" cy="1249395"/>
      </dsp:txXfrm>
    </dsp:sp>
    <dsp:sp modelId="{8B9E507F-8C2B-4343-A941-8FAC33C87243}">
      <dsp:nvSpPr>
        <dsp:cNvPr id="0" name=""/>
        <dsp:cNvSpPr/>
      </dsp:nvSpPr>
      <dsp:spPr>
        <a:xfrm>
          <a:off x="5274527" y="922573"/>
          <a:ext cx="539181" cy="630740"/>
        </a:xfrm>
        <a:prstGeom prst="rightArrow">
          <a:avLst>
            <a:gd name="adj1" fmla="val 60000"/>
            <a:gd name="adj2" fmla="val 50000"/>
          </a:avLst>
        </a:prstGeom>
        <a:solidFill>
          <a:srgbClr val="C9A645">
            <a:hueOff val="8814493"/>
            <a:satOff val="-26962"/>
            <a:lumOff val="5098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sp:txBody>
      <dsp:txXfrm>
        <a:off x="5274527" y="1048721"/>
        <a:ext cx="377427" cy="378444"/>
      </dsp:txXfrm>
    </dsp:sp>
    <dsp:sp modelId="{B7B3C53B-7507-4C9B-9499-40FA8E82B470}">
      <dsp:nvSpPr>
        <dsp:cNvPr id="0" name=""/>
        <dsp:cNvSpPr/>
      </dsp:nvSpPr>
      <dsp:spPr>
        <a:xfrm>
          <a:off x="6037519" y="439186"/>
          <a:ext cx="2543307" cy="1597514"/>
        </a:xfrm>
        <a:prstGeom prst="roundRect">
          <a:avLst>
            <a:gd name="adj" fmla="val 10000"/>
          </a:avLst>
        </a:prstGeom>
        <a:solidFill>
          <a:srgbClr val="C9A645">
            <a:hueOff val="8814493"/>
            <a:satOff val="-26962"/>
            <a:lumOff val="5098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MPC-SCP </a:t>
          </a:r>
          <a:r>
            <a:rPr lang="it-IT" sz="18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Convex</a:t>
          </a:r>
          <a:r>
            <a:rPr lang="it-IT" sz="18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18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Optimization</a:t>
          </a:r>
          <a:endParaRPr lang="it-IT" sz="1800" kern="1200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sp:txBody>
      <dsp:txXfrm>
        <a:off x="6084309" y="485976"/>
        <a:ext cx="2449727" cy="15039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4F59B3-678D-4024-A9AA-6628C5825E25}">
      <dsp:nvSpPr>
        <dsp:cNvPr id="0" name=""/>
        <dsp:cNvSpPr/>
      </dsp:nvSpPr>
      <dsp:spPr>
        <a:xfrm>
          <a:off x="0" y="4029102"/>
          <a:ext cx="9144000" cy="881469"/>
        </a:xfrm>
        <a:prstGeom prst="rect">
          <a:avLst/>
        </a:prstGeom>
        <a:solidFill>
          <a:srgbClr val="76A7B2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This</a:t>
          </a:r>
          <a:r>
            <a:rPr lang="it-IT" sz="21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results in minimum </a:t>
          </a:r>
          <a:r>
            <a:rPr lang="it-IT" sz="2100" b="1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control actions</a:t>
          </a:r>
          <a:r>
            <a:rPr lang="it-IT" sz="21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, 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and </a:t>
          </a:r>
          <a:r>
            <a:rPr lang="it-IT" sz="2100" kern="120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improved</a:t>
          </a:r>
          <a:r>
            <a:rPr lang="it-IT" sz="21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2100" b="1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robustness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.</a:t>
          </a:r>
        </a:p>
      </dsp:txBody>
      <dsp:txXfrm>
        <a:off x="0" y="4029102"/>
        <a:ext cx="9144000" cy="881469"/>
      </dsp:txXfrm>
    </dsp:sp>
    <dsp:sp modelId="{86ED631B-9D2C-4193-8087-A54AD0342751}">
      <dsp:nvSpPr>
        <dsp:cNvPr id="0" name=""/>
        <dsp:cNvSpPr/>
      </dsp:nvSpPr>
      <dsp:spPr>
        <a:xfrm rot="10800000">
          <a:off x="0" y="2686625"/>
          <a:ext cx="9144000" cy="1355699"/>
        </a:xfrm>
        <a:prstGeom prst="upArrowCallout">
          <a:avLst/>
        </a:prstGeom>
        <a:solidFill>
          <a:srgbClr val="76A7B2">
            <a:hueOff val="-1819993"/>
            <a:satOff val="-1587"/>
            <a:lumOff val="-1176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It is </a:t>
          </a:r>
          <a:r>
            <a:rPr lang="it-IT" sz="2100" kern="1200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possible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21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to </a:t>
          </a:r>
          <a:r>
            <a:rPr lang="it-IT" sz="2100" b="1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extend</a:t>
          </a:r>
          <a:r>
            <a:rPr lang="it-IT" sz="21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the </a:t>
          </a:r>
          <a:r>
            <a:rPr lang="it-IT" sz="2100" kern="1200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minimization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2100" kern="1200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algorithm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2100" kern="1200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throughout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the </a:t>
          </a:r>
          <a:r>
            <a:rPr lang="it-IT" sz="2100" kern="1200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whole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2100" b="1" kern="1200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timeline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of </a:t>
          </a:r>
          <a:r>
            <a:rPr lang="it-IT" sz="21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the redistribution.</a:t>
          </a:r>
          <a:endParaRPr lang="it-IT" sz="2100" kern="1200" dirty="0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sp:txBody>
      <dsp:txXfrm rot="10800000">
        <a:off x="0" y="2686625"/>
        <a:ext cx="9144000" cy="880893"/>
      </dsp:txXfrm>
    </dsp:sp>
    <dsp:sp modelId="{193F4456-3A3F-497C-9A26-A45ECAE826F0}">
      <dsp:nvSpPr>
        <dsp:cNvPr id="0" name=""/>
        <dsp:cNvSpPr/>
      </dsp:nvSpPr>
      <dsp:spPr>
        <a:xfrm rot="10800000">
          <a:off x="0" y="1344147"/>
          <a:ext cx="9144000" cy="1355699"/>
        </a:xfrm>
        <a:prstGeom prst="upArrowCallout">
          <a:avLst/>
        </a:prstGeom>
        <a:solidFill>
          <a:srgbClr val="76A7B2">
            <a:hueOff val="-3639986"/>
            <a:satOff val="-3175"/>
            <a:lumOff val="-2353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b="1" kern="1200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Fuel</a:t>
          </a:r>
          <a:r>
            <a:rPr lang="it-IT" sz="2100" b="1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2100" b="1" kern="1200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efficiency</a:t>
          </a:r>
          <a:r>
            <a:rPr lang="it-IT" sz="2100" b="1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2100" kern="1200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is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2100" kern="1200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not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</a:t>
          </a:r>
          <a:r>
            <a:rPr lang="it-IT" sz="2100" kern="1200" dirty="0" err="1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considered</a:t>
          </a:r>
          <a:r>
            <a:rPr lang="it-IT" sz="21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in the standard </a:t>
          </a:r>
          <a:r>
            <a:rPr lang="it-IT" sz="21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OT formulation.</a:t>
          </a:r>
          <a:endParaRPr lang="it-IT" sz="2100" kern="1200" dirty="0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sp:txBody>
      <dsp:txXfrm rot="10800000">
        <a:off x="0" y="1344147"/>
        <a:ext cx="9144000" cy="880893"/>
      </dsp:txXfrm>
    </dsp:sp>
    <dsp:sp modelId="{DB1E381A-C513-4613-B6D3-AAF16A860966}">
      <dsp:nvSpPr>
        <dsp:cNvPr id="0" name=""/>
        <dsp:cNvSpPr/>
      </dsp:nvSpPr>
      <dsp:spPr>
        <a:xfrm rot="10800000">
          <a:off x="0" y="0"/>
          <a:ext cx="9144000" cy="1355699"/>
        </a:xfrm>
        <a:prstGeom prst="upArrowCallout">
          <a:avLst/>
        </a:prstGeom>
        <a:solidFill>
          <a:srgbClr val="76A7B2">
            <a:hueOff val="-5459979"/>
            <a:satOff val="-4762"/>
            <a:lumOff val="-3529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OT </a:t>
          </a:r>
          <a:r>
            <a:rPr lang="it-IT" sz="2000" b="1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minimizes </a:t>
          </a:r>
          <a:r>
            <a:rPr lang="it-IT" sz="20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the </a:t>
          </a:r>
          <a:r>
            <a:rPr lang="it-IT" sz="20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L2 </a:t>
          </a:r>
          <a:r>
            <a:rPr lang="en-US" sz="20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distance between the </a:t>
          </a:r>
          <a:r>
            <a:rPr lang="en-US" sz="2000" b="1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instantaneous</a:t>
          </a:r>
          <a:r>
            <a:rPr lang="en-US" sz="20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and </a:t>
          </a:r>
          <a:r>
            <a:rPr lang="en-US" sz="2000" kern="1200" dirty="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the </a:t>
          </a:r>
          <a:r>
            <a:rPr lang="en-US" sz="2000" b="1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desired</a:t>
          </a:r>
          <a:r>
            <a:rPr lang="en-US" sz="2000" kern="1200">
              <a:solidFill>
                <a:sysClr val="window" lastClr="FFFFFF"/>
              </a:solidFill>
              <a:latin typeface="Cambria"/>
              <a:ea typeface="+mn-ea"/>
              <a:cs typeface="+mn-cs"/>
            </a:rPr>
            <a:t> probability distribution.</a:t>
          </a:r>
          <a:endParaRPr lang="it-IT" sz="2000" kern="1200" dirty="0">
            <a:solidFill>
              <a:sysClr val="window" lastClr="FFFFFF"/>
            </a:solidFill>
            <a:latin typeface="Cambria"/>
            <a:ea typeface="+mn-ea"/>
            <a:cs typeface="+mn-cs"/>
          </a:endParaRPr>
        </a:p>
      </dsp:txBody>
      <dsp:txXfrm rot="10800000">
        <a:off x="0" y="0"/>
        <a:ext cx="9144000" cy="8808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C81368-BBE7-41AC-B010-CE6A741BAED7}">
      <dsp:nvSpPr>
        <dsp:cNvPr id="0" name=""/>
        <dsp:cNvSpPr/>
      </dsp:nvSpPr>
      <dsp:spPr>
        <a:xfrm>
          <a:off x="90860" y="2034886"/>
          <a:ext cx="1354746" cy="446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b="1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Hybrid</a:t>
          </a:r>
          <a:r>
            <a:rPr lang="it-IT" sz="2000" b="1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VLSR System</a:t>
          </a:r>
        </a:p>
      </dsp:txBody>
      <dsp:txXfrm>
        <a:off x="90860" y="2034886"/>
        <a:ext cx="1354746" cy="446450"/>
      </dsp:txXfrm>
    </dsp:sp>
    <dsp:sp modelId="{D35F43F1-5126-40AD-9425-B1EC1A7F2553}">
      <dsp:nvSpPr>
        <dsp:cNvPr id="0" name=""/>
        <dsp:cNvSpPr/>
      </dsp:nvSpPr>
      <dsp:spPr>
        <a:xfrm>
          <a:off x="160" y="3285914"/>
          <a:ext cx="1354746" cy="836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6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Swarm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 kern="1200">
              <a:solidFill>
                <a:srgbClr val="000000"/>
              </a:solidFill>
              <a:latin typeface="Cambria"/>
              <a:ea typeface="+mn-ea"/>
              <a:cs typeface="+mn-cs"/>
            </a:rPr>
            <a:t>of active </a:t>
          </a:r>
          <a:r>
            <a:rPr lang="it-IT" sz="16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robots</a:t>
          </a:r>
          <a:endParaRPr lang="it-IT" sz="16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6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Addition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of </a:t>
          </a:r>
          <a:r>
            <a:rPr lang="it-IT" sz="16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external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actuators</a:t>
          </a:r>
          <a:endParaRPr lang="it-IT" sz="16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</dsp:txBody>
      <dsp:txXfrm>
        <a:off x="160" y="3285914"/>
        <a:ext cx="1354746" cy="836430"/>
      </dsp:txXfrm>
    </dsp:sp>
    <dsp:sp modelId="{FE6A65FD-A864-4E74-BCB8-BA37CE468B2B}">
      <dsp:nvSpPr>
        <dsp:cNvPr id="0" name=""/>
        <dsp:cNvSpPr/>
      </dsp:nvSpPr>
      <dsp:spPr>
        <a:xfrm>
          <a:off x="61580" y="1671187"/>
          <a:ext cx="107763" cy="107763"/>
        </a:xfrm>
        <a:prstGeom prst="ellipse">
          <a:avLst/>
        </a:prstGeom>
        <a:solidFill>
          <a:srgbClr val="C9A645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6F7F6D-CF85-48AB-99DC-17DE326416DF}">
      <dsp:nvSpPr>
        <dsp:cNvPr id="0" name=""/>
        <dsp:cNvSpPr/>
      </dsp:nvSpPr>
      <dsp:spPr>
        <a:xfrm>
          <a:off x="137015" y="1520318"/>
          <a:ext cx="107763" cy="107763"/>
        </a:xfrm>
        <a:prstGeom prst="ellipse">
          <a:avLst/>
        </a:prstGeom>
        <a:solidFill>
          <a:srgbClr val="C9A645">
            <a:hueOff val="489694"/>
            <a:satOff val="-1498"/>
            <a:lumOff val="283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D1306B-90AE-475B-8AA2-5E796461F40A}">
      <dsp:nvSpPr>
        <dsp:cNvPr id="0" name=""/>
        <dsp:cNvSpPr/>
      </dsp:nvSpPr>
      <dsp:spPr>
        <a:xfrm>
          <a:off x="318059" y="1550491"/>
          <a:ext cx="169343" cy="169343"/>
        </a:xfrm>
        <a:prstGeom prst="ellipse">
          <a:avLst/>
        </a:prstGeom>
        <a:solidFill>
          <a:srgbClr val="C9A645">
            <a:hueOff val="979388"/>
            <a:satOff val="-2996"/>
            <a:lumOff val="566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E7DFDA-E946-4ACE-8E61-751CD91509BF}">
      <dsp:nvSpPr>
        <dsp:cNvPr id="0" name=""/>
        <dsp:cNvSpPr/>
      </dsp:nvSpPr>
      <dsp:spPr>
        <a:xfrm>
          <a:off x="468928" y="1384535"/>
          <a:ext cx="107763" cy="107763"/>
        </a:xfrm>
        <a:prstGeom prst="ellipse">
          <a:avLst/>
        </a:prstGeom>
        <a:solidFill>
          <a:srgbClr val="C9A645">
            <a:hueOff val="1469082"/>
            <a:satOff val="-4494"/>
            <a:lumOff val="85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8B35BC-AA77-4A23-AFC5-37C68E1B0519}">
      <dsp:nvSpPr>
        <dsp:cNvPr id="0" name=""/>
        <dsp:cNvSpPr/>
      </dsp:nvSpPr>
      <dsp:spPr>
        <a:xfrm>
          <a:off x="665058" y="1324187"/>
          <a:ext cx="107763" cy="107763"/>
        </a:xfrm>
        <a:prstGeom prst="ellipse">
          <a:avLst/>
        </a:prstGeom>
        <a:solidFill>
          <a:srgbClr val="C9A645">
            <a:hueOff val="1958776"/>
            <a:satOff val="-5992"/>
            <a:lumOff val="1133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8E29CF-149B-44C1-B17E-8AE08BBC0E58}">
      <dsp:nvSpPr>
        <dsp:cNvPr id="0" name=""/>
        <dsp:cNvSpPr/>
      </dsp:nvSpPr>
      <dsp:spPr>
        <a:xfrm>
          <a:off x="906450" y="1429796"/>
          <a:ext cx="107763" cy="107763"/>
        </a:xfrm>
        <a:prstGeom prst="ellipse">
          <a:avLst/>
        </a:prstGeom>
        <a:solidFill>
          <a:srgbClr val="C9A645">
            <a:hueOff val="2448471"/>
            <a:satOff val="-7489"/>
            <a:lumOff val="1416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7D2ADB-99A7-4B8B-83A5-E9994B8A2C21}">
      <dsp:nvSpPr>
        <dsp:cNvPr id="0" name=""/>
        <dsp:cNvSpPr/>
      </dsp:nvSpPr>
      <dsp:spPr>
        <a:xfrm>
          <a:off x="1057320" y="1505231"/>
          <a:ext cx="169343" cy="169343"/>
        </a:xfrm>
        <a:prstGeom prst="ellipse">
          <a:avLst/>
        </a:prstGeom>
        <a:solidFill>
          <a:srgbClr val="C9A645">
            <a:hueOff val="2938164"/>
            <a:satOff val="-8987"/>
            <a:lumOff val="1699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618D66-550A-4F53-96E6-CB3771C75F79}">
      <dsp:nvSpPr>
        <dsp:cNvPr id="0" name=""/>
        <dsp:cNvSpPr/>
      </dsp:nvSpPr>
      <dsp:spPr>
        <a:xfrm>
          <a:off x="1268537" y="1671187"/>
          <a:ext cx="107763" cy="107763"/>
        </a:xfrm>
        <a:prstGeom prst="ellipse">
          <a:avLst/>
        </a:prstGeom>
        <a:solidFill>
          <a:srgbClr val="C9A645">
            <a:hueOff val="3427858"/>
            <a:satOff val="-10485"/>
            <a:lumOff val="1983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999E58-96BA-4717-B947-0FE1683B4983}">
      <dsp:nvSpPr>
        <dsp:cNvPr id="0" name=""/>
        <dsp:cNvSpPr/>
      </dsp:nvSpPr>
      <dsp:spPr>
        <a:xfrm>
          <a:off x="1359058" y="1837144"/>
          <a:ext cx="107763" cy="107763"/>
        </a:xfrm>
        <a:prstGeom prst="ellipse">
          <a:avLst/>
        </a:prstGeom>
        <a:solidFill>
          <a:srgbClr val="C9A645">
            <a:hueOff val="3917552"/>
            <a:satOff val="-11983"/>
            <a:lumOff val="2266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A37724-1253-40A2-8E22-99CB529901E4}">
      <dsp:nvSpPr>
        <dsp:cNvPr id="0" name=""/>
        <dsp:cNvSpPr/>
      </dsp:nvSpPr>
      <dsp:spPr>
        <a:xfrm>
          <a:off x="574536" y="1520318"/>
          <a:ext cx="277107" cy="277107"/>
        </a:xfrm>
        <a:prstGeom prst="ellipse">
          <a:avLst/>
        </a:prstGeom>
        <a:solidFill>
          <a:srgbClr val="C9A645">
            <a:hueOff val="4407247"/>
            <a:satOff val="-13481"/>
            <a:lumOff val="2549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CEAAAF-97E6-4CAC-A4D9-B940B484BA3B}">
      <dsp:nvSpPr>
        <dsp:cNvPr id="0" name=""/>
        <dsp:cNvSpPr/>
      </dsp:nvSpPr>
      <dsp:spPr>
        <a:xfrm>
          <a:off x="13923" y="2496330"/>
          <a:ext cx="107763" cy="107763"/>
        </a:xfrm>
        <a:prstGeom prst="ellipse">
          <a:avLst/>
        </a:prstGeom>
        <a:solidFill>
          <a:srgbClr val="C9A645">
            <a:hueOff val="4896941"/>
            <a:satOff val="-14979"/>
            <a:lumOff val="2832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0D192B-2552-49F2-9D9F-BB234EA9646C}">
      <dsp:nvSpPr>
        <dsp:cNvPr id="0" name=""/>
        <dsp:cNvSpPr/>
      </dsp:nvSpPr>
      <dsp:spPr>
        <a:xfrm>
          <a:off x="104443" y="2632113"/>
          <a:ext cx="169343" cy="169343"/>
        </a:xfrm>
        <a:prstGeom prst="ellipse">
          <a:avLst/>
        </a:prstGeom>
        <a:solidFill>
          <a:srgbClr val="C9A645">
            <a:hueOff val="5386635"/>
            <a:satOff val="-16477"/>
            <a:lumOff val="3115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C5EC3E-87B6-466F-8C8A-97B7C7658E9B}">
      <dsp:nvSpPr>
        <dsp:cNvPr id="0" name=""/>
        <dsp:cNvSpPr/>
      </dsp:nvSpPr>
      <dsp:spPr>
        <a:xfrm>
          <a:off x="330749" y="2752811"/>
          <a:ext cx="246317" cy="246317"/>
        </a:xfrm>
        <a:prstGeom prst="ellipse">
          <a:avLst/>
        </a:prstGeom>
        <a:solidFill>
          <a:srgbClr val="C9A645">
            <a:hueOff val="5876329"/>
            <a:satOff val="-17975"/>
            <a:lumOff val="3399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E879B9-8AE2-48A5-9290-A0A4D0FB06F9}">
      <dsp:nvSpPr>
        <dsp:cNvPr id="0" name=""/>
        <dsp:cNvSpPr/>
      </dsp:nvSpPr>
      <dsp:spPr>
        <a:xfrm>
          <a:off x="647575" y="2948939"/>
          <a:ext cx="107763" cy="107763"/>
        </a:xfrm>
        <a:prstGeom prst="ellipse">
          <a:avLst/>
        </a:prstGeom>
        <a:solidFill>
          <a:srgbClr val="C9A645">
            <a:hueOff val="6366023"/>
            <a:satOff val="-19473"/>
            <a:lumOff val="3682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73CA4B-91A1-47BE-8192-3656B7CEF833}">
      <dsp:nvSpPr>
        <dsp:cNvPr id="0" name=""/>
        <dsp:cNvSpPr/>
      </dsp:nvSpPr>
      <dsp:spPr>
        <a:xfrm>
          <a:off x="707922" y="2752809"/>
          <a:ext cx="169343" cy="169343"/>
        </a:xfrm>
        <a:prstGeom prst="ellipse">
          <a:avLst/>
        </a:prstGeom>
        <a:solidFill>
          <a:srgbClr val="C9A645">
            <a:hueOff val="6855717"/>
            <a:satOff val="-20970"/>
            <a:lumOff val="3965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E22565-086D-4849-B8D1-9E8896F2528D}">
      <dsp:nvSpPr>
        <dsp:cNvPr id="0" name=""/>
        <dsp:cNvSpPr/>
      </dsp:nvSpPr>
      <dsp:spPr>
        <a:xfrm>
          <a:off x="858792" y="2964026"/>
          <a:ext cx="107763" cy="107763"/>
        </a:xfrm>
        <a:prstGeom prst="ellipse">
          <a:avLst/>
        </a:prstGeom>
        <a:solidFill>
          <a:srgbClr val="C9A645">
            <a:hueOff val="7345411"/>
            <a:satOff val="-22468"/>
            <a:lumOff val="4248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8FD523-6DD7-44D7-A281-C98A0C071576}">
      <dsp:nvSpPr>
        <dsp:cNvPr id="0" name=""/>
        <dsp:cNvSpPr/>
      </dsp:nvSpPr>
      <dsp:spPr>
        <a:xfrm>
          <a:off x="994575" y="2722638"/>
          <a:ext cx="246317" cy="246317"/>
        </a:xfrm>
        <a:prstGeom prst="ellipse">
          <a:avLst/>
        </a:prstGeom>
        <a:solidFill>
          <a:srgbClr val="C9A645">
            <a:hueOff val="7835105"/>
            <a:satOff val="-23966"/>
            <a:lumOff val="4532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7E6CEC-7DDC-4739-84DD-9B01A7DE2691}">
      <dsp:nvSpPr>
        <dsp:cNvPr id="0" name=""/>
        <dsp:cNvSpPr/>
      </dsp:nvSpPr>
      <dsp:spPr>
        <a:xfrm>
          <a:off x="1326487" y="2662287"/>
          <a:ext cx="169343" cy="169343"/>
        </a:xfrm>
        <a:prstGeom prst="ellipse">
          <a:avLst/>
        </a:prstGeom>
        <a:solidFill>
          <a:srgbClr val="C9A645">
            <a:hueOff val="8324799"/>
            <a:satOff val="-25464"/>
            <a:lumOff val="4815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16CAC7-9107-447D-BD7B-558707BC0E3F}">
      <dsp:nvSpPr>
        <dsp:cNvPr id="0" name=""/>
        <dsp:cNvSpPr/>
      </dsp:nvSpPr>
      <dsp:spPr>
        <a:xfrm>
          <a:off x="1826931" y="1068414"/>
          <a:ext cx="497337" cy="949471"/>
        </a:xfrm>
        <a:prstGeom prst="chevron">
          <a:avLst>
            <a:gd name="adj" fmla="val 62310"/>
          </a:avLst>
        </a:prstGeom>
        <a:solidFill>
          <a:srgbClr val="C9A645">
            <a:hueOff val="0"/>
            <a:satOff val="0"/>
            <a:lumOff val="0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7E5ADE-3186-4935-92D2-6AB3DA4C77A0}">
      <dsp:nvSpPr>
        <dsp:cNvPr id="0" name=""/>
        <dsp:cNvSpPr/>
      </dsp:nvSpPr>
      <dsp:spPr>
        <a:xfrm>
          <a:off x="2967863" y="554795"/>
          <a:ext cx="1356374" cy="9494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8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>
              <a:solidFill>
                <a:srgbClr val="000000"/>
              </a:solidFill>
              <a:latin typeface="Cambria"/>
              <a:ea typeface="+mn-ea"/>
              <a:cs typeface="+mn-cs"/>
            </a:rPr>
            <a:t>Euler </a:t>
          </a:r>
          <a:r>
            <a:rPr lang="it-IT" sz="18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Based</a:t>
          </a:r>
          <a:r>
            <a:rPr lang="it-IT" sz="18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Control Framework</a:t>
          </a:r>
        </a:p>
      </dsp:txBody>
      <dsp:txXfrm>
        <a:off x="2967863" y="554795"/>
        <a:ext cx="1356374" cy="949462"/>
      </dsp:txXfrm>
    </dsp:sp>
    <dsp:sp modelId="{DF3AF671-FAE4-46E1-AD49-315B338DABAA}">
      <dsp:nvSpPr>
        <dsp:cNvPr id="0" name=""/>
        <dsp:cNvSpPr/>
      </dsp:nvSpPr>
      <dsp:spPr>
        <a:xfrm>
          <a:off x="2781945" y="1187024"/>
          <a:ext cx="1779156" cy="836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Used</a:t>
          </a:r>
          <a:r>
            <a:rPr lang="it-IT" sz="14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in the </a:t>
          </a:r>
          <a:r>
            <a:rPr lang="it-IT" sz="14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initial</a:t>
          </a:r>
          <a:r>
            <a:rPr lang="it-IT" sz="14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400" b="1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deployment</a:t>
          </a:r>
          <a:r>
            <a:rPr lang="it-IT" sz="14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4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phase</a:t>
          </a:r>
          <a:r>
            <a:rPr lang="it-IT" sz="14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4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when</a:t>
          </a:r>
          <a:r>
            <a:rPr lang="it-IT" sz="14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the </a:t>
          </a:r>
          <a:r>
            <a:rPr lang="it-IT" sz="14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requirement</a:t>
          </a:r>
          <a:r>
            <a:rPr lang="it-IT" sz="14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4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is</a:t>
          </a:r>
          <a:r>
            <a:rPr lang="it-IT" sz="14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en-US" sz="14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to regroup and coarsely </a:t>
          </a:r>
          <a:r>
            <a:rPr lang="en-US" sz="1400" b="1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confine</a:t>
          </a:r>
          <a:r>
            <a:rPr lang="en-US" sz="14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en-US" sz="1400" kern="1200">
              <a:solidFill>
                <a:srgbClr val="000000"/>
              </a:solidFill>
              <a:latin typeface="Cambria"/>
              <a:ea typeface="+mn-ea"/>
              <a:cs typeface="+mn-cs"/>
            </a:rPr>
            <a:t>the cloud </a:t>
          </a:r>
          <a:r>
            <a:rPr lang="en-US" sz="14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in a specific region. </a:t>
          </a:r>
          <a:endParaRPr lang="it-IT" sz="16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</dsp:txBody>
      <dsp:txXfrm>
        <a:off x="2781945" y="1187024"/>
        <a:ext cx="1779156" cy="836430"/>
      </dsp:txXfrm>
    </dsp:sp>
    <dsp:sp modelId="{7B6CA223-B9EC-4616-8C7E-8A91BB4AF3F3}">
      <dsp:nvSpPr>
        <dsp:cNvPr id="0" name=""/>
        <dsp:cNvSpPr/>
      </dsp:nvSpPr>
      <dsp:spPr>
        <a:xfrm>
          <a:off x="4903720" y="1058739"/>
          <a:ext cx="497337" cy="949471"/>
        </a:xfrm>
        <a:prstGeom prst="chevron">
          <a:avLst>
            <a:gd name="adj" fmla="val 62310"/>
          </a:avLst>
        </a:prstGeom>
        <a:solidFill>
          <a:srgbClr val="C9A645">
            <a:hueOff val="4407247"/>
            <a:satOff val="-13481"/>
            <a:lumOff val="2549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21E300-C29E-44A2-B42C-8C6A297C424D}">
      <dsp:nvSpPr>
        <dsp:cNvPr id="0" name=""/>
        <dsp:cNvSpPr/>
      </dsp:nvSpPr>
      <dsp:spPr>
        <a:xfrm>
          <a:off x="5058282" y="1683126"/>
          <a:ext cx="1356374" cy="9494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6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</dsp:txBody>
      <dsp:txXfrm>
        <a:off x="5058282" y="1683126"/>
        <a:ext cx="1356374" cy="949462"/>
      </dsp:txXfrm>
    </dsp:sp>
    <dsp:sp modelId="{D4B369B5-B76F-4E5D-92E0-89C4B7624084}">
      <dsp:nvSpPr>
        <dsp:cNvPr id="0" name=""/>
        <dsp:cNvSpPr/>
      </dsp:nvSpPr>
      <dsp:spPr>
        <a:xfrm>
          <a:off x="5661442" y="790460"/>
          <a:ext cx="2933688" cy="14881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>
              <a:solidFill>
                <a:srgbClr val="000000"/>
              </a:solidFill>
              <a:latin typeface="Cambria"/>
              <a:ea typeface="+mn-ea"/>
              <a:cs typeface="+mn-cs"/>
            </a:rPr>
            <a:t>Avoid</a:t>
          </a:r>
          <a:r>
            <a:rPr lang="en-US" sz="1600" kern="1200">
              <a:solidFill>
                <a:srgbClr val="000000"/>
              </a:solidFill>
              <a:latin typeface="Cambria"/>
              <a:ea typeface="+mn-ea"/>
              <a:cs typeface="+mn-cs"/>
            </a:rPr>
            <a:t> generating </a:t>
          </a:r>
          <a:r>
            <a:rPr lang="en-US" sz="1600" b="1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individual</a:t>
          </a:r>
          <a:r>
            <a:rPr lang="en-US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en-US" sz="1600" b="1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control actions </a:t>
          </a:r>
          <a:r>
            <a:rPr lang="en-US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for each robot. </a:t>
          </a:r>
          <a:endParaRPr lang="it-IT" sz="16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>
              <a:solidFill>
                <a:srgbClr val="000000"/>
              </a:solidFill>
              <a:latin typeface="Cambria"/>
              <a:ea typeface="+mn-ea"/>
              <a:cs typeface="+mn-cs"/>
            </a:rPr>
            <a:t>Limited</a:t>
          </a:r>
          <a:r>
            <a:rPr lang="en-US" sz="1600" kern="1200">
              <a:solidFill>
                <a:srgbClr val="000000"/>
              </a:solidFill>
              <a:latin typeface="Cambria"/>
              <a:ea typeface="+mn-ea"/>
              <a:cs typeface="+mn-cs"/>
            </a:rPr>
            <a:t> amounts of </a:t>
          </a:r>
          <a:r>
            <a:rPr lang="en-US" sz="1600" b="1" kern="1200">
              <a:solidFill>
                <a:srgbClr val="000000"/>
              </a:solidFill>
              <a:latin typeface="Cambria"/>
              <a:ea typeface="+mn-ea"/>
              <a:cs typeface="+mn-cs"/>
            </a:rPr>
            <a:t>energy</a:t>
          </a:r>
          <a:r>
            <a:rPr lang="en-US" sz="1600" kern="1200">
              <a:solidFill>
                <a:srgbClr val="000000"/>
              </a:solidFill>
              <a:latin typeface="Cambria"/>
              <a:ea typeface="+mn-ea"/>
              <a:cs typeface="+mn-cs"/>
            </a:rPr>
            <a:t> and </a:t>
          </a:r>
          <a:r>
            <a:rPr lang="en-US" sz="1600" b="1" kern="1200">
              <a:solidFill>
                <a:srgbClr val="000000"/>
              </a:solidFill>
              <a:latin typeface="Cambria"/>
              <a:ea typeface="+mn-ea"/>
              <a:cs typeface="+mn-cs"/>
            </a:rPr>
            <a:t>autonomy </a:t>
          </a:r>
          <a:r>
            <a:rPr lang="en-US" sz="1600" kern="1200">
              <a:solidFill>
                <a:srgbClr val="000000"/>
              </a:solidFill>
              <a:latin typeface="Cambria"/>
              <a:ea typeface="+mn-ea"/>
              <a:cs typeface="+mn-cs"/>
            </a:rPr>
            <a:t>available. </a:t>
          </a:r>
          <a:endParaRPr lang="it-IT" sz="16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The greater efforts of </a:t>
          </a:r>
          <a:r>
            <a:rPr lang="en-US" sz="1600" kern="1200">
              <a:solidFill>
                <a:srgbClr val="000000"/>
              </a:solidFill>
              <a:latin typeface="Cambria"/>
              <a:ea typeface="+mn-ea"/>
              <a:cs typeface="+mn-cs"/>
            </a:rPr>
            <a:t>the redistribution task would </a:t>
          </a:r>
          <a:r>
            <a:rPr lang="en-US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be absorbed by the </a:t>
          </a:r>
          <a:r>
            <a:rPr lang="en-US" sz="1600" b="1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non-contacting actuators.</a:t>
          </a:r>
          <a:endParaRPr lang="it-IT" sz="1600" b="1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</dsp:txBody>
      <dsp:txXfrm>
        <a:off x="5661442" y="790460"/>
        <a:ext cx="2933688" cy="1488152"/>
      </dsp:txXfrm>
    </dsp:sp>
    <dsp:sp modelId="{E7695C4F-ED9F-487F-BEFD-A386D4168638}">
      <dsp:nvSpPr>
        <dsp:cNvPr id="0" name=""/>
        <dsp:cNvSpPr/>
      </dsp:nvSpPr>
      <dsp:spPr>
        <a:xfrm>
          <a:off x="1828868" y="3461699"/>
          <a:ext cx="497337" cy="949471"/>
        </a:xfrm>
        <a:prstGeom prst="chevron">
          <a:avLst>
            <a:gd name="adj" fmla="val 62310"/>
          </a:avLst>
        </a:prstGeom>
        <a:solidFill>
          <a:srgbClr val="C9A645">
            <a:hueOff val="8814493"/>
            <a:satOff val="-26962"/>
            <a:lumOff val="5098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19D319-FEF6-4B4F-99A8-BB76E0090930}">
      <dsp:nvSpPr>
        <dsp:cNvPr id="0" name=""/>
        <dsp:cNvSpPr/>
      </dsp:nvSpPr>
      <dsp:spPr>
        <a:xfrm>
          <a:off x="2890713" y="3382801"/>
          <a:ext cx="1639507" cy="1152918"/>
        </a:xfrm>
        <a:prstGeom prst="ellipse">
          <a:avLst/>
        </a:prstGeom>
        <a:solidFill>
          <a:sysClr val="window" lastClr="FFFFFF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>
              <a:solidFill>
                <a:srgbClr val="000000"/>
              </a:solidFill>
              <a:latin typeface="Cambria"/>
              <a:ea typeface="+mn-ea"/>
              <a:cs typeface="+mn-cs"/>
            </a:rPr>
            <a:t>Lagrangian </a:t>
          </a:r>
          <a:r>
            <a:rPr lang="it-IT" sz="18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Based</a:t>
          </a:r>
          <a:r>
            <a:rPr lang="it-IT" sz="18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Control Framework</a:t>
          </a:r>
        </a:p>
      </dsp:txBody>
      <dsp:txXfrm>
        <a:off x="3130813" y="3551642"/>
        <a:ext cx="1159307" cy="815236"/>
      </dsp:txXfrm>
    </dsp:sp>
    <dsp:sp modelId="{8A725C2A-88D5-499D-AA71-D488E908DB7D}">
      <dsp:nvSpPr>
        <dsp:cNvPr id="0" name=""/>
        <dsp:cNvSpPr/>
      </dsp:nvSpPr>
      <dsp:spPr>
        <a:xfrm>
          <a:off x="5717618" y="3209828"/>
          <a:ext cx="2834971" cy="14988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it-IT" sz="1600" kern="1200" dirty="0">
            <a:solidFill>
              <a:srgbClr val="000000"/>
            </a:solidFill>
            <a:latin typeface="Cambria"/>
            <a:ea typeface="+mn-ea"/>
            <a:cs typeface="+mn-cs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6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Used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for </a:t>
          </a:r>
          <a:r>
            <a:rPr lang="it-IT" sz="16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controlling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the </a:t>
          </a:r>
          <a:r>
            <a:rPr lang="it-IT" sz="16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specific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element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during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the </a:t>
          </a:r>
          <a:r>
            <a:rPr lang="it-IT" sz="160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final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stage of </a:t>
          </a:r>
          <a:r>
            <a:rPr lang="it-IT" sz="1600" b="1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precision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 b="0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manoeuvering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and </a:t>
          </a:r>
          <a:r>
            <a:rPr lang="it-IT" sz="1600" b="1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formation</a:t>
          </a:r>
          <a:r>
            <a:rPr lang="it-IT" sz="1600" b="1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 </a:t>
          </a:r>
          <a:r>
            <a:rPr lang="it-IT" sz="1600" b="1" kern="1200" dirty="0" err="1">
              <a:solidFill>
                <a:srgbClr val="000000"/>
              </a:solidFill>
              <a:latin typeface="Cambria"/>
              <a:ea typeface="+mn-ea"/>
              <a:cs typeface="+mn-cs"/>
            </a:rPr>
            <a:t>flying</a:t>
          </a:r>
          <a:r>
            <a:rPr lang="it-IT" sz="1600" kern="1200" dirty="0">
              <a:solidFill>
                <a:srgbClr val="000000"/>
              </a:solidFill>
              <a:latin typeface="Cambria"/>
              <a:ea typeface="+mn-ea"/>
              <a:cs typeface="+mn-cs"/>
            </a:rPr>
            <a:t>.</a:t>
          </a:r>
        </a:p>
      </dsp:txBody>
      <dsp:txXfrm>
        <a:off x="5717618" y="3209828"/>
        <a:ext cx="2834971" cy="14988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13E4E94E-A7B0-4C76-AAE1-0C6EBD9AEF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11C47C8-839F-42E5-AB6C-F643EB423F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B2D422-FF81-4B69-A87E-95F8942167C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A6639AD-53B0-4E19-81A6-445EA1169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03C68DF-8EE2-40E0-B8B1-8CB4A6BED6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0F432D-320E-45A5-AAD6-6DA87C536AA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233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D3AABF-EB89-4C23-81DF-5369735B9C06}" type="datetimeFigureOut">
              <a:rPr lang="it-IT" smtClean="0"/>
              <a:t>18/04/2018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9EFE38-58C9-40A9-873C-D6793D236AE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27283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GM to everybody, I am, and this is the research I developed at JPL. I want to thank my superv for allowing me to experience this 6m internship in such a fascinating and challenging environment.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00945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6884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8459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10845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07181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5211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78057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11347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83491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88004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9064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28220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43539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08044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68685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00311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84666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00071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3366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01488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49932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6836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33005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97832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21878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222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0775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2330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3112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2361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8161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;;;;LL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50CA3-2405-4730-8DFE-0C4D293930EE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4634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8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9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9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823127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4879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3786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48080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7957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4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6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9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82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CasellaDiTesto 130">
            <a:extLst>
              <a:ext uri="{FF2B5EF4-FFF2-40B4-BE49-F238E27FC236}">
                <a16:creationId xmlns:a16="http://schemas.microsoft.com/office/drawing/2014/main" id="{7A205EF4-BAD3-49D8-9E5D-55362C5D2698}"/>
              </a:ext>
            </a:extLst>
          </p:cNvPr>
          <p:cNvSpPr txBox="1"/>
          <p:nvPr userDrawn="1"/>
        </p:nvSpPr>
        <p:spPr>
          <a:xfrm>
            <a:off x="3890489" y="6363509"/>
            <a:ext cx="13771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Francesco Tassi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9EBF878-0795-469A-9247-DFC9A6E708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63" y="6304442"/>
            <a:ext cx="1987060" cy="373260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7946054-0B12-445B-B966-890DE437F9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4D910-6FCB-4864-AD29-D4E755703D0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25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34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7006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3902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7874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6272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5947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881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3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EB34035-CA80-4920-ABCD-6806DE0D8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98077" y="61444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974D910-6FCB-4864-AD29-D4E755703D07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18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hf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6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9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Firma convenzione </a:t>
            </a:r>
            <a:br>
              <a:rPr lang="it-IT" sz="2800"/>
            </a:br>
            <a:r>
              <a:rPr lang="it-IT" sz="280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8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>
                <a:solidFill>
                  <a:schemeClr val="bg1"/>
                </a:solidFill>
              </a:rPr>
              <a:t>Mercoledì 27 maggio 2015</a:t>
            </a:r>
          </a:p>
          <a:p>
            <a:endParaRPr lang="it-IT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455" y="1599745"/>
            <a:ext cx="3466958" cy="1462837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8" name="Gruppo 7"/>
          <p:cNvGrpSpPr/>
          <p:nvPr/>
        </p:nvGrpSpPr>
        <p:grpSpPr>
          <a:xfrm>
            <a:off x="48011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9"/>
            <a:ext cx="7772400" cy="96837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err="1">
                <a:solidFill>
                  <a:prstClr val="white"/>
                </a:solidFill>
              </a:rPr>
              <a:t>Lagrangian</a:t>
            </a:r>
            <a:r>
              <a:rPr lang="en-US">
                <a:solidFill>
                  <a:prstClr val="white"/>
                </a:solidFill>
              </a:rPr>
              <a:t> and Eulerian Multi-Scale Control of a Distributed Multibody Robotic System</a:t>
            </a:r>
            <a:endParaRPr lang="it-IT">
              <a:solidFill>
                <a:prstClr val="white"/>
              </a:solidFill>
            </a:endParaRPr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099"/>
            <a:ext cx="7772400" cy="1621367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err="1">
                <a:solidFill>
                  <a:prstClr val="white"/>
                </a:solidFill>
              </a:rPr>
              <a:t>M.Sc</a:t>
            </a:r>
            <a:r>
              <a:rPr lang="en-US">
                <a:solidFill>
                  <a:prstClr val="white"/>
                </a:solidFill>
              </a:rPr>
              <a:t> Thesis in Mechanical Engineering</a:t>
            </a:r>
          </a:p>
          <a:p>
            <a:pPr lvl="0" algn="ctr"/>
            <a:r>
              <a:rPr lang="en-US">
                <a:solidFill>
                  <a:prstClr val="white"/>
                </a:solidFill>
              </a:rPr>
              <a:t>Francesco TASSI</a:t>
            </a:r>
          </a:p>
          <a:p>
            <a:pPr lvl="0"/>
            <a:endParaRPr lang="it-IT" sz="1600">
              <a:solidFill>
                <a:prstClr val="white"/>
              </a:solidFill>
            </a:endParaRPr>
          </a:p>
          <a:p>
            <a:pPr lvl="0"/>
            <a:r>
              <a:rPr lang="it-IT" sz="1600">
                <a:solidFill>
                  <a:prstClr val="white"/>
                </a:solidFill>
              </a:rPr>
              <a:t>Supervisor: Prof. Francesco BRAGHIN</a:t>
            </a:r>
          </a:p>
          <a:p>
            <a:pPr lvl="0"/>
            <a:r>
              <a:rPr lang="it-IT" sz="1600">
                <a:solidFill>
                  <a:prstClr val="white"/>
                </a:solidFill>
              </a:rPr>
              <a:t>Mentor: Dr. Marco B. QUADRELLI</a:t>
            </a:r>
            <a:endParaRPr lang="en-US" sz="1600">
              <a:solidFill>
                <a:prstClr val="white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9AD812D-2BF6-42B4-A1A4-71921BA26E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824" y="1951127"/>
            <a:ext cx="3869656" cy="72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egnaposto contenuto 9">
            <a:extLst>
              <a:ext uri="{FF2B5EF4-FFF2-40B4-BE49-F238E27FC236}">
                <a16:creationId xmlns:a16="http://schemas.microsoft.com/office/drawing/2014/main" id="{71AD73A7-4909-4A8E-BFE7-A12CF631A4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8" t="14007" r="16364"/>
          <a:stretch/>
        </p:blipFill>
        <p:spPr>
          <a:xfrm>
            <a:off x="5259134" y="1449982"/>
            <a:ext cx="2490161" cy="210880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900">
                <a:latin typeface="Montserrat (Titoli)"/>
              </a:rPr>
              <a:t>DISTRIBUTED SYSTEM MODELING – DYNAMIC EQUATIONS</a:t>
            </a:r>
            <a:endParaRPr lang="it-IT" sz="290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7845B830-05BE-46A0-8F12-6B864F071D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6214" t="4397"/>
          <a:stretch/>
        </p:blipFill>
        <p:spPr>
          <a:xfrm>
            <a:off x="7361149" y="3005273"/>
            <a:ext cx="1409264" cy="2272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E2323809-1F6C-42BA-9419-ABAE47D12D65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424277" y="2170850"/>
            <a:ext cx="3389215" cy="10313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81CAD6AA-3503-4257-AB50-1380D55273C9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626508" y="2138742"/>
            <a:ext cx="3885198" cy="55196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72875BA-5536-4290-98EE-87EDFF1DEA80}"/>
              </a:ext>
            </a:extLst>
          </p:cNvPr>
          <p:cNvSpPr txBox="1"/>
          <p:nvPr/>
        </p:nvSpPr>
        <p:spPr>
          <a:xfrm>
            <a:off x="373587" y="3387239"/>
            <a:ext cx="4509481" cy="301386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algn="ctr" defTabSz="914400" hangingPunct="0"/>
            <a:r>
              <a:rPr lang="en-US" sz="1400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where the </a:t>
            </a:r>
            <a:r>
              <a:rPr lang="en-US" sz="1400" b="1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”gravitational” stiffness </a:t>
            </a:r>
            <a:r>
              <a:rPr lang="en-US" sz="1400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matrix is defined as: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3CD9EBAB-7D88-4511-9312-69499D58E7E6}"/>
              </a:ext>
            </a:extLst>
          </p:cNvPr>
          <p:cNvPicPr>
            <a:picLocks noChangeAspect="1"/>
          </p:cNvPicPr>
          <p:nvPr/>
        </p:nvPicPr>
        <p:blipFill>
          <a:blip r:embed="rId7">
            <a:lum/>
            <a:alphaModFix/>
          </a:blip>
          <a:srcRect/>
          <a:stretch>
            <a:fillRect/>
          </a:stretch>
        </p:blipFill>
        <p:spPr>
          <a:xfrm>
            <a:off x="423464" y="3688625"/>
            <a:ext cx="4409726" cy="67708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9C82FCA-9183-4219-8145-76E171B4ED1B}"/>
              </a:ext>
            </a:extLst>
          </p:cNvPr>
          <p:cNvSpPr txBox="1"/>
          <p:nvPr/>
        </p:nvSpPr>
        <p:spPr>
          <a:xfrm>
            <a:off x="288523" y="5025780"/>
            <a:ext cx="6930984" cy="301386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algn="ctr" defTabSz="914400" hangingPunct="0"/>
            <a:r>
              <a:rPr lang="en-US" sz="1400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Whereas, the equations of motion describing the </a:t>
            </a:r>
            <a:r>
              <a:rPr lang="en-US" sz="1400" b="1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dynamics</a:t>
            </a:r>
            <a:r>
              <a:rPr lang="en-US" sz="1400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 of the </a:t>
            </a:r>
            <a:r>
              <a:rPr lang="en-US" sz="1400" b="1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ORF</a:t>
            </a:r>
            <a:r>
              <a:rPr lang="en-US" sz="1400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 are considered as: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EE2DCEA-790F-4928-81E0-1D12335E22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87" y="5473749"/>
            <a:ext cx="2146329" cy="286177"/>
          </a:xfrm>
          <a:prstGeom prst="rect">
            <a:avLst/>
          </a:prstGeom>
        </p:spPr>
      </p:pic>
      <p:sp>
        <p:nvSpPr>
          <p:cNvPr id="12" name="Segnaposto testo 2">
            <a:extLst>
              <a:ext uri="{FF2B5EF4-FFF2-40B4-BE49-F238E27FC236}">
                <a16:creationId xmlns:a16="http://schemas.microsoft.com/office/drawing/2014/main" id="{EBB33060-46D3-4526-B890-D5E077AED012}"/>
              </a:ext>
            </a:extLst>
          </p:cNvPr>
          <p:cNvSpPr txBox="1">
            <a:spLocks/>
          </p:cNvSpPr>
          <p:nvPr/>
        </p:nvSpPr>
        <p:spPr>
          <a:xfrm>
            <a:off x="373587" y="1790409"/>
            <a:ext cx="4727448" cy="3013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5229"/>
              </a:buClr>
            </a:pPr>
            <a:r>
              <a:rPr lang="it-IT" sz="1400" cap="none">
                <a:solidFill>
                  <a:srgbClr val="000000"/>
                </a:solidFill>
                <a:latin typeface="Cambria"/>
              </a:rPr>
              <a:t>Translational and Rotational Dynamics (i-th agent)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8673C6EB-E853-4DED-9CA3-AF200D323D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4D910-6FCB-4864-AD29-D4E755703D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71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>
                <a:latin typeface="Montserrat (Titoli)"/>
              </a:rPr>
              <a:t>POTENTIAL FIELDS BASED TRANSLATIONAL CONTROL</a:t>
            </a:r>
            <a:endParaRPr lang="it-IT" sz="320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75489C7F-903F-4AED-8CC6-9CDF126E15E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525219" y="1928014"/>
            <a:ext cx="4093560" cy="135036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F7330E9-ADE6-4ABE-AD42-AA3A8159DFC7}"/>
              </a:ext>
            </a:extLst>
          </p:cNvPr>
          <p:cNvSpPr txBox="1"/>
          <p:nvPr/>
        </p:nvSpPr>
        <p:spPr>
          <a:xfrm>
            <a:off x="288524" y="1402255"/>
            <a:ext cx="8581043" cy="812615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algn="just" defTabSz="914400" hangingPunct="0">
              <a:defRPr sz="1600">
                <a:latin typeface="Lato Medium" pitchFamily="2"/>
              </a:defRPr>
            </a:pPr>
            <a:r>
              <a:rPr lang="en-US" sz="1600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Potential Fields are based on the linear </a:t>
            </a:r>
            <a:r>
              <a:rPr lang="en-US" sz="1600" b="1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spring law</a:t>
            </a:r>
            <a:r>
              <a:rPr lang="en-US" sz="1600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 formulation that allows to define a target configuration for which the elements will be in equilibrium. The bodies will act as if immersed in a virtual force field, reordering according to the </a:t>
            </a:r>
            <a:r>
              <a:rPr lang="en-US" sz="1600" b="1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spring graph</a:t>
            </a:r>
            <a:r>
              <a:rPr lang="en-US" sz="1600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087B627-F5B3-42C6-B746-672C8485A2B1}"/>
              </a:ext>
            </a:extLst>
          </p:cNvPr>
          <p:cNvSpPr txBox="1"/>
          <p:nvPr/>
        </p:nvSpPr>
        <p:spPr>
          <a:xfrm>
            <a:off x="5322754" y="5776639"/>
            <a:ext cx="1975710" cy="310041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defTabSz="914400" hangingPunct="0">
              <a:defRPr sz="1600"/>
            </a:pPr>
            <a:r>
              <a:rPr lang="en-US" sz="1400" i="1">
                <a:solidFill>
                  <a:srgbClr val="000000"/>
                </a:solidFill>
                <a:ea typeface="Droid Sans Fallback" pitchFamily="2"/>
                <a:cs typeface="Lohit Devanagari" pitchFamily="2"/>
              </a:rPr>
              <a:t>3D Deployment Problem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82010460-DC0E-489C-8155-F44D1F3D0BD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26525" y="3063367"/>
            <a:ext cx="3597388" cy="2792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39C59119-ED0C-4AB8-86D6-1F6B02292FEE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 rot="1200">
            <a:off x="4324400" y="3062660"/>
            <a:ext cx="4134066" cy="279271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E37ADEF-EB92-4A3E-B34E-C67C047E97C4}"/>
              </a:ext>
            </a:extLst>
          </p:cNvPr>
          <p:cNvSpPr txBox="1"/>
          <p:nvPr/>
        </p:nvSpPr>
        <p:spPr>
          <a:xfrm>
            <a:off x="1456540" y="5784827"/>
            <a:ext cx="1975710" cy="310041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defTabSz="914400" hangingPunct="0">
              <a:defRPr sz="1600"/>
            </a:pPr>
            <a:r>
              <a:rPr lang="en-US" sz="1400" i="1">
                <a:solidFill>
                  <a:srgbClr val="000000"/>
                </a:solidFill>
                <a:ea typeface="Droid Sans Fallback" pitchFamily="2"/>
                <a:cs typeface="Lohit Devanagari" pitchFamily="2"/>
              </a:rPr>
              <a:t>2D Deployment Problem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49B17F5C-C361-4110-8E9B-B491204210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5431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900">
                <a:solidFill>
                  <a:prstClr val="white"/>
                </a:solidFill>
                <a:latin typeface="Montserrat (Titoli)"/>
              </a:rPr>
              <a:t>POTENTIAL FIELDS BASED TRANSLATIONAL CONTROL</a:t>
            </a:r>
            <a:endParaRPr lang="it-IT"/>
          </a:p>
        </p:txBody>
      </p:sp>
      <p:sp>
        <p:nvSpPr>
          <p:cNvPr id="4" name="Segnaposto testo 2">
            <a:extLst>
              <a:ext uri="{FF2B5EF4-FFF2-40B4-BE49-F238E27FC236}">
                <a16:creationId xmlns:a16="http://schemas.microsoft.com/office/drawing/2014/main" id="{74DC4FA3-59BB-477C-BE35-F0FCA817D881}"/>
              </a:ext>
            </a:extLst>
          </p:cNvPr>
          <p:cNvSpPr txBox="1">
            <a:spLocks/>
          </p:cNvSpPr>
          <p:nvPr/>
        </p:nvSpPr>
        <p:spPr>
          <a:xfrm>
            <a:off x="288522" y="1520456"/>
            <a:ext cx="4727448" cy="641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5229"/>
              </a:buClr>
            </a:pPr>
            <a:r>
              <a:rPr lang="it-IT" sz="1300" cap="none">
                <a:solidFill>
                  <a:srgbClr val="000000"/>
                </a:solidFill>
                <a:latin typeface="Cambria"/>
              </a:rPr>
              <a:t>MACRODYNAMICS: Rigid Movement of the Swarm</a:t>
            </a:r>
          </a:p>
        </p:txBody>
      </p:sp>
      <p:sp>
        <p:nvSpPr>
          <p:cNvPr id="5" name="Segnaposto contenuto 3">
            <a:extLst>
              <a:ext uri="{FF2B5EF4-FFF2-40B4-BE49-F238E27FC236}">
                <a16:creationId xmlns:a16="http://schemas.microsoft.com/office/drawing/2014/main" id="{E3273E11-4FBA-4518-A45C-212F2AF95870}"/>
              </a:ext>
            </a:extLst>
          </p:cNvPr>
          <p:cNvSpPr txBox="1">
            <a:spLocks/>
          </p:cNvSpPr>
          <p:nvPr/>
        </p:nvSpPr>
        <p:spPr>
          <a:xfrm>
            <a:off x="288522" y="2161806"/>
            <a:ext cx="4727448" cy="1495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just">
              <a:buClr>
                <a:schemeClr val="tx2"/>
              </a:buClr>
              <a:buNone/>
            </a:pPr>
            <a:r>
              <a:rPr lang="en-US" sz="1700">
                <a:solidFill>
                  <a:srgbClr val="000000"/>
                </a:solidFill>
                <a:latin typeface="Cambria"/>
              </a:rPr>
              <a:t>Once the structure is deployed, a trajectory can be generated for a few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landmark robots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, so that all the other ordinary robots will move accordingly, based on the spatial informations contained in the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spring graph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8A693BE9-DC9D-418A-9DD5-73DD2A274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26845"/>
            <a:ext cx="3387150" cy="249018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6DDB5E1-54F5-4E10-AB2A-A9740A411D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" t="4885" r="9664" b="3665"/>
          <a:stretch/>
        </p:blipFill>
        <p:spPr>
          <a:xfrm>
            <a:off x="5468328" y="1348310"/>
            <a:ext cx="3387150" cy="2679406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BE026472-0BF5-4E13-AC90-DDCB91CE823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9" r="7882"/>
          <a:stretch/>
        </p:blipFill>
        <p:spPr>
          <a:xfrm>
            <a:off x="3108481" y="3827721"/>
            <a:ext cx="3271053" cy="2289305"/>
          </a:xfrm>
          <a:prstGeom prst="rect">
            <a:avLst/>
          </a:prstGeom>
        </p:spPr>
      </p:pic>
      <p:sp>
        <p:nvSpPr>
          <p:cNvPr id="12" name="Segnaposto contenuto 3">
            <a:extLst>
              <a:ext uri="{FF2B5EF4-FFF2-40B4-BE49-F238E27FC236}">
                <a16:creationId xmlns:a16="http://schemas.microsoft.com/office/drawing/2014/main" id="{B4638D7C-26DA-4F83-8C35-5CEBE103FCFC}"/>
              </a:ext>
            </a:extLst>
          </p:cNvPr>
          <p:cNvSpPr txBox="1">
            <a:spLocks/>
          </p:cNvSpPr>
          <p:nvPr/>
        </p:nvSpPr>
        <p:spPr>
          <a:xfrm>
            <a:off x="6379534" y="4649130"/>
            <a:ext cx="2490032" cy="955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just">
              <a:buClr>
                <a:schemeClr val="tx2"/>
              </a:buClr>
              <a:buNone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This is useful when the deployed swarm needs to be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rigidly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retargeted and oriented.</a:t>
            </a:r>
            <a:endParaRPr lang="en-US" sz="170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325B1463-2212-438B-AE24-108FE50221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5560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>
                <a:latin typeface="Montserrat (Titoli)"/>
              </a:rPr>
              <a:t>INDIVIDUAL LAGRANGIAN-BASED CONTROL</a:t>
            </a:r>
            <a:endParaRPr lang="it-IT" sz="3200"/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D87B0B38-4FF9-4534-B0CD-DD63F68F34B5}"/>
              </a:ext>
            </a:extLst>
          </p:cNvPr>
          <p:cNvSpPr txBox="1">
            <a:spLocks/>
          </p:cNvSpPr>
          <p:nvPr/>
        </p:nvSpPr>
        <p:spPr>
          <a:xfrm>
            <a:off x="288522" y="1648046"/>
            <a:ext cx="4283478" cy="641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5229"/>
              </a:buClr>
            </a:pPr>
            <a:r>
              <a:rPr lang="it-IT" err="1">
                <a:solidFill>
                  <a:srgbClr val="000000"/>
                </a:solidFill>
                <a:latin typeface="Cambria"/>
              </a:rPr>
              <a:t>Potential</a:t>
            </a:r>
            <a:r>
              <a:rPr lang="it-IT">
                <a:solidFill>
                  <a:srgbClr val="000000"/>
                </a:solidFill>
                <a:latin typeface="Cambria"/>
              </a:rPr>
              <a:t> </a:t>
            </a:r>
            <a:r>
              <a:rPr lang="it-IT" err="1">
                <a:solidFill>
                  <a:srgbClr val="000000"/>
                </a:solidFill>
                <a:latin typeface="Cambria"/>
              </a:rPr>
              <a:t>fields</a:t>
            </a:r>
            <a:r>
              <a:rPr lang="it-IT">
                <a:solidFill>
                  <a:srgbClr val="000000"/>
                </a:solidFill>
                <a:latin typeface="Cambria"/>
              </a:rPr>
              <a:t> </a:t>
            </a:r>
            <a:r>
              <a:rPr lang="it-IT" err="1">
                <a:solidFill>
                  <a:srgbClr val="000000"/>
                </a:solidFill>
                <a:latin typeface="Cambria"/>
              </a:rPr>
              <a:t>based</a:t>
            </a:r>
            <a:r>
              <a:rPr lang="it-IT">
                <a:solidFill>
                  <a:srgbClr val="000000"/>
                </a:solidFill>
                <a:latin typeface="Cambria"/>
              </a:rPr>
              <a:t> </a:t>
            </a:r>
            <a:r>
              <a:rPr lang="it-IT" err="1">
                <a:solidFill>
                  <a:srgbClr val="000000"/>
                </a:solidFill>
                <a:latin typeface="Cambria"/>
              </a:rPr>
              <a:t>Translational</a:t>
            </a:r>
            <a:r>
              <a:rPr lang="it-IT">
                <a:solidFill>
                  <a:srgbClr val="000000"/>
                </a:solidFill>
                <a:latin typeface="Cambria"/>
              </a:rPr>
              <a:t> control</a:t>
            </a:r>
          </a:p>
        </p:txBody>
      </p:sp>
      <p:sp>
        <p:nvSpPr>
          <p:cNvPr id="8" name="Segnaposto contenuto 3">
            <a:extLst>
              <a:ext uri="{FF2B5EF4-FFF2-40B4-BE49-F238E27FC236}">
                <a16:creationId xmlns:a16="http://schemas.microsoft.com/office/drawing/2014/main" id="{7B2BB0A9-0F77-4317-8388-C0AFD74032B7}"/>
              </a:ext>
            </a:extLst>
          </p:cNvPr>
          <p:cNvSpPr txBox="1">
            <a:spLocks/>
          </p:cNvSpPr>
          <p:nvPr/>
        </p:nvSpPr>
        <p:spPr>
          <a:xfrm>
            <a:off x="286998" y="2668773"/>
            <a:ext cx="4281954" cy="2700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 b="1">
                <a:solidFill>
                  <a:srgbClr val="000000"/>
                </a:solidFill>
                <a:latin typeface="Cambria"/>
              </a:rPr>
              <a:t>Simple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implementation based on the linear spring law formulation.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endParaRPr lang="it-IT" sz="1700">
              <a:solidFill>
                <a:srgbClr val="000000"/>
              </a:solidFill>
              <a:latin typeface="Cambria"/>
            </a:endParaRP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 b="1">
                <a:solidFill>
                  <a:srgbClr val="000000"/>
                </a:solidFill>
                <a:latin typeface="Cambria"/>
              </a:rPr>
              <a:t>Decentralized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algorithm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,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having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collision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avoidance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characteristics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endParaRPr lang="it-IT" sz="1700">
              <a:solidFill>
                <a:srgbClr val="000000"/>
              </a:solidFill>
              <a:latin typeface="Cambria"/>
            </a:endParaRP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Defined with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respect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to the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ORF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.</a:t>
            </a:r>
          </a:p>
        </p:txBody>
      </p:sp>
      <p:sp>
        <p:nvSpPr>
          <p:cNvPr id="9" name="Segnaposto testo 4">
            <a:extLst>
              <a:ext uri="{FF2B5EF4-FFF2-40B4-BE49-F238E27FC236}">
                <a16:creationId xmlns:a16="http://schemas.microsoft.com/office/drawing/2014/main" id="{8CC79062-E5A7-4829-A89A-9FDC094E0F2E}"/>
              </a:ext>
            </a:extLst>
          </p:cNvPr>
          <p:cNvSpPr txBox="1">
            <a:spLocks/>
          </p:cNvSpPr>
          <p:nvPr/>
        </p:nvSpPr>
        <p:spPr>
          <a:xfrm>
            <a:off x="4570476" y="1648046"/>
            <a:ext cx="4283478" cy="615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5229"/>
              </a:buClr>
            </a:pPr>
            <a:r>
              <a:rPr lang="it-IT" err="1">
                <a:solidFill>
                  <a:srgbClr val="000000"/>
                </a:solidFill>
                <a:latin typeface="Cambria"/>
              </a:rPr>
              <a:t>Quaternion</a:t>
            </a:r>
            <a:r>
              <a:rPr lang="it-IT">
                <a:solidFill>
                  <a:srgbClr val="000000"/>
                </a:solidFill>
                <a:latin typeface="Cambria"/>
              </a:rPr>
              <a:t> </a:t>
            </a:r>
            <a:r>
              <a:rPr lang="it-IT" err="1">
                <a:solidFill>
                  <a:srgbClr val="000000"/>
                </a:solidFill>
                <a:latin typeface="Cambria"/>
              </a:rPr>
              <a:t>based</a:t>
            </a:r>
            <a:r>
              <a:rPr lang="it-IT">
                <a:solidFill>
                  <a:srgbClr val="000000"/>
                </a:solidFill>
                <a:latin typeface="Cambria"/>
              </a:rPr>
              <a:t> </a:t>
            </a:r>
            <a:r>
              <a:rPr lang="it-IT" err="1">
                <a:solidFill>
                  <a:srgbClr val="000000"/>
                </a:solidFill>
                <a:latin typeface="Cambria"/>
              </a:rPr>
              <a:t>attitude</a:t>
            </a:r>
            <a:r>
              <a:rPr lang="it-IT">
                <a:solidFill>
                  <a:srgbClr val="000000"/>
                </a:solidFill>
                <a:latin typeface="Cambria"/>
              </a:rPr>
              <a:t> control</a:t>
            </a:r>
          </a:p>
        </p:txBody>
      </p:sp>
      <p:sp>
        <p:nvSpPr>
          <p:cNvPr id="10" name="Segnaposto contenuto 5">
            <a:extLst>
              <a:ext uri="{FF2B5EF4-FFF2-40B4-BE49-F238E27FC236}">
                <a16:creationId xmlns:a16="http://schemas.microsoft.com/office/drawing/2014/main" id="{EBBC61ED-81D9-48E7-8EC7-FC63110E8186}"/>
              </a:ext>
            </a:extLst>
          </p:cNvPr>
          <p:cNvSpPr txBox="1">
            <a:spLocks/>
          </p:cNvSpPr>
          <p:nvPr/>
        </p:nvSpPr>
        <p:spPr>
          <a:xfrm>
            <a:off x="4568952" y="2668774"/>
            <a:ext cx="4285002" cy="270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 b="1" err="1">
                <a:solidFill>
                  <a:srgbClr val="000000"/>
                </a:solidFill>
                <a:latin typeface="Cambria"/>
              </a:rPr>
              <a:t>Quaternions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are defined with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respect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to the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inertial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reference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frame.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endParaRPr lang="it-IT" sz="1700">
              <a:solidFill>
                <a:srgbClr val="000000"/>
              </a:solidFill>
              <a:latin typeface="Cambria"/>
            </a:endParaRP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Asymptotically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stable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attitude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control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formulation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endParaRPr lang="it-IT" sz="1700">
              <a:solidFill>
                <a:srgbClr val="000000"/>
              </a:solidFill>
              <a:latin typeface="Cambria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3235869-D595-42F1-95E8-71786899B2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084" y="4433777"/>
            <a:ext cx="3950822" cy="354493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8F5B406-23E9-4356-8A12-FA935C715A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465499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egnaposto contenuto 11">
            <a:extLst>
              <a:ext uri="{FF2B5EF4-FFF2-40B4-BE49-F238E27FC236}">
                <a16:creationId xmlns:a16="http://schemas.microsoft.com/office/drawing/2014/main" id="{F11233BA-D80F-4085-929B-188439AF26F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76"/>
          <a:stretch/>
        </p:blipFill>
        <p:spPr>
          <a:xfrm>
            <a:off x="4799499" y="1453632"/>
            <a:ext cx="4195647" cy="223649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853F2185-FD73-49EB-9193-8427FFFB610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90"/>
          <a:stretch/>
        </p:blipFill>
        <p:spPr>
          <a:xfrm>
            <a:off x="4900304" y="3582436"/>
            <a:ext cx="4000378" cy="2397877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900">
                <a:latin typeface="Montserrat (Titoli)"/>
              </a:rPr>
              <a:t>NUMERICAL SIMULATIONS OF THE RECONFIGURATION PROBLEM</a:t>
            </a:r>
            <a:endParaRPr lang="it-IT" sz="2900"/>
          </a:p>
        </p:txBody>
      </p:sp>
      <p:pic>
        <p:nvPicPr>
          <p:cNvPr id="9" name="Segnaposto contenuto 9">
            <a:extLst>
              <a:ext uri="{FF2B5EF4-FFF2-40B4-BE49-F238E27FC236}">
                <a16:creationId xmlns:a16="http://schemas.microsoft.com/office/drawing/2014/main" id="{C7EE55CF-FA01-41FF-9F7F-720A760FE91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492797"/>
            <a:ext cx="4948355" cy="2424693"/>
          </a:xfrm>
          <a:prstGeom prst="rect">
            <a:avLst/>
          </a:prstGeom>
        </p:spPr>
      </p:pic>
      <p:sp>
        <p:nvSpPr>
          <p:cNvPr id="11" name="Segnaposto testo 12">
            <a:extLst>
              <a:ext uri="{FF2B5EF4-FFF2-40B4-BE49-F238E27FC236}">
                <a16:creationId xmlns:a16="http://schemas.microsoft.com/office/drawing/2014/main" id="{D9868EE1-CCA5-40FC-8A7D-06D95B807246}"/>
              </a:ext>
            </a:extLst>
          </p:cNvPr>
          <p:cNvSpPr txBox="1">
            <a:spLocks/>
          </p:cNvSpPr>
          <p:nvPr/>
        </p:nvSpPr>
        <p:spPr>
          <a:xfrm>
            <a:off x="148857" y="3458064"/>
            <a:ext cx="4650643" cy="24874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rtlCol="0" anchor="ctr" anchorCtr="0" compatLnSpc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hangingPunct="0">
              <a:lnSpc>
                <a:spcPct val="100000"/>
              </a:lnSpc>
              <a:buClr>
                <a:srgbClr val="A85229"/>
              </a:buClr>
            </a:pPr>
            <a:r>
              <a:rPr lang="en-US" sz="1050" cap="none">
                <a:solidFill>
                  <a:srgbClr val="000000"/>
                </a:solidFill>
                <a:latin typeface="Cambria"/>
                <a:ea typeface="Droid Sans Fallback" pitchFamily="2"/>
                <a:cs typeface="Lohit Devanagari" pitchFamily="2"/>
              </a:rPr>
              <a:t>Redistribution of N=100 agents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45D7D36-C00A-4D31-904F-160E3BC44EC0}"/>
              </a:ext>
            </a:extLst>
          </p:cNvPr>
          <p:cNvSpPr txBox="1"/>
          <p:nvPr/>
        </p:nvSpPr>
        <p:spPr>
          <a:xfrm>
            <a:off x="288523" y="1649428"/>
            <a:ext cx="442314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it-IT" sz="1700">
                <a:solidFill>
                  <a:srgbClr val="000000"/>
                </a:solidFill>
                <a:latin typeface="Cambria"/>
              </a:rPr>
              <a:t>By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applying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the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defined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controllers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on a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swarm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of N=100 agents,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convergence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is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reached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both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in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position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and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orientation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to the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desired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target values.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67116D45-B08E-4182-B3F9-93E151CF50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36497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>
            <a:extLst>
              <a:ext uri="{FF2B5EF4-FFF2-40B4-BE49-F238E27FC236}">
                <a16:creationId xmlns:a16="http://schemas.microsoft.com/office/drawing/2014/main" id="{46F4315D-A0B0-4D49-B985-7C50889FE16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4"/>
          <a:stretch/>
        </p:blipFill>
        <p:spPr>
          <a:xfrm>
            <a:off x="5918662" y="3322675"/>
            <a:ext cx="3136181" cy="1632798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DOWNSIDES OF THE POTENTIAL FIELDS CONTROL</a:t>
            </a:r>
            <a:endParaRPr lang="it-IT" sz="2900"/>
          </a:p>
        </p:txBody>
      </p:sp>
      <p:sp>
        <p:nvSpPr>
          <p:cNvPr id="10" name="Segnaposto contenuto 5">
            <a:extLst>
              <a:ext uri="{FF2B5EF4-FFF2-40B4-BE49-F238E27FC236}">
                <a16:creationId xmlns:a16="http://schemas.microsoft.com/office/drawing/2014/main" id="{2C5DBECD-7199-43B0-8D01-0A65C7E3E618}"/>
              </a:ext>
            </a:extLst>
          </p:cNvPr>
          <p:cNvSpPr txBox="1">
            <a:spLocks/>
          </p:cNvSpPr>
          <p:nvPr/>
        </p:nvSpPr>
        <p:spPr>
          <a:xfrm>
            <a:off x="4434" y="1712760"/>
            <a:ext cx="4976036" cy="4039445"/>
          </a:xfrm>
          <a:prstGeom prst="rect">
            <a:avLst/>
          </a:prstGeom>
        </p:spPr>
        <p:txBody>
          <a:bodyPr rtlCol="0"/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Enlarging the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swarm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 dimensions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,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the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potential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fields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forces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exerted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among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the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particles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increase,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saturating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the actuation capabilites.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endParaRPr lang="it-IT" sz="1700">
              <a:solidFill>
                <a:srgbClr val="000000"/>
              </a:solidFill>
              <a:latin typeface="Cambria"/>
            </a:endParaRP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en-US" sz="1700">
                <a:solidFill>
                  <a:srgbClr val="000000"/>
                </a:solidFill>
                <a:latin typeface="Cambria"/>
              </a:rPr>
              <a:t>The precision loss due to the addition of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random noises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 and unmodeled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disturbances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 acting on the system degrades the quality of the control design.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endParaRPr lang="en-US" sz="1700">
              <a:solidFill>
                <a:srgbClr val="000000"/>
              </a:solidFill>
              <a:latin typeface="Cambria"/>
            </a:endParaRP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en-US" sz="1700">
                <a:solidFill>
                  <a:srgbClr val="000000"/>
                </a:solidFill>
                <a:latin typeface="Cambria"/>
              </a:rPr>
              <a:t>The limited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actuation strenghts 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and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autonomies 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of the small satellites must be considered, thus introducing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fuel efficient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 trajectories.</a:t>
            </a:r>
            <a:endParaRPr lang="it-IT" sz="1700">
              <a:solidFill>
                <a:srgbClr val="000000"/>
              </a:solidFill>
              <a:latin typeface="Cambria"/>
            </a:endParaRP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58D4D8F6-37AC-4A37-9218-FA2512516612}"/>
              </a:ext>
            </a:extLst>
          </p:cNvPr>
          <p:cNvCxnSpPr>
            <a:cxnSpLocks/>
          </p:cNvCxnSpPr>
          <p:nvPr/>
        </p:nvCxnSpPr>
        <p:spPr>
          <a:xfrm>
            <a:off x="5120090" y="2349804"/>
            <a:ext cx="748111" cy="0"/>
          </a:xfrm>
          <a:prstGeom prst="straightConnector1">
            <a:avLst/>
          </a:prstGeom>
          <a:noFill/>
          <a:ln w="6350" cap="flat" cmpd="sng" algn="ctr">
            <a:solidFill>
              <a:srgbClr val="A85229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8BD8A4FD-BDD3-4656-83D0-886D2BC187A8}"/>
              </a:ext>
            </a:extLst>
          </p:cNvPr>
          <p:cNvCxnSpPr>
            <a:cxnSpLocks/>
          </p:cNvCxnSpPr>
          <p:nvPr/>
        </p:nvCxnSpPr>
        <p:spPr>
          <a:xfrm>
            <a:off x="5143633" y="4000837"/>
            <a:ext cx="764396" cy="0"/>
          </a:xfrm>
          <a:prstGeom prst="straightConnector1">
            <a:avLst/>
          </a:prstGeom>
          <a:noFill/>
          <a:ln w="6350" cap="flat" cmpd="sng" algn="ctr">
            <a:solidFill>
              <a:srgbClr val="A85229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13" name="Immagine 12">
            <a:extLst>
              <a:ext uri="{FF2B5EF4-FFF2-40B4-BE49-F238E27FC236}">
                <a16:creationId xmlns:a16="http://schemas.microsoft.com/office/drawing/2014/main" id="{BE6CDA58-11BF-479D-B349-D6ABDDA0AC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821" y="1306140"/>
            <a:ext cx="3136181" cy="2122860"/>
          </a:xfrm>
          <a:prstGeom prst="rect">
            <a:avLst/>
          </a:prstGeom>
        </p:spPr>
      </p:pic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CF7FD76C-CB18-4C81-9C82-38E0BE051FCF}"/>
              </a:ext>
            </a:extLst>
          </p:cNvPr>
          <p:cNvCxnSpPr>
            <a:cxnSpLocks/>
          </p:cNvCxnSpPr>
          <p:nvPr/>
        </p:nvCxnSpPr>
        <p:spPr>
          <a:xfrm>
            <a:off x="5141356" y="5610157"/>
            <a:ext cx="798572" cy="0"/>
          </a:xfrm>
          <a:prstGeom prst="straightConnector1">
            <a:avLst/>
          </a:prstGeom>
          <a:noFill/>
          <a:ln w="6350" cap="flat" cmpd="sng" algn="ctr">
            <a:solidFill>
              <a:srgbClr val="A85229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Segnaposto contenuto 5">
            <a:extLst>
              <a:ext uri="{FF2B5EF4-FFF2-40B4-BE49-F238E27FC236}">
                <a16:creationId xmlns:a16="http://schemas.microsoft.com/office/drawing/2014/main" id="{ACFB03F2-5E2D-44E4-8A9D-3A368C1F954F}"/>
              </a:ext>
            </a:extLst>
          </p:cNvPr>
          <p:cNvSpPr txBox="1">
            <a:spLocks/>
          </p:cNvSpPr>
          <p:nvPr/>
        </p:nvSpPr>
        <p:spPr>
          <a:xfrm>
            <a:off x="6165750" y="5334484"/>
            <a:ext cx="2493143" cy="551345"/>
          </a:xfrm>
          <a:prstGeom prst="rect">
            <a:avLst/>
          </a:prstGeom>
        </p:spPr>
        <p:txBody>
          <a:bodyPr rtlCol="0"/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Clr>
                <a:srgbClr val="A85229"/>
              </a:buClr>
              <a:buNone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The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necessity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for an alternative arises.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4CF75368-983E-456D-8EE3-1E37B63CDE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82169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MODEL PREDICTIVE CONTROL APPROACH</a:t>
            </a:r>
            <a:endParaRPr lang="it-IT" sz="29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Segnaposto contenuto 5">
                <a:extLst>
                  <a:ext uri="{FF2B5EF4-FFF2-40B4-BE49-F238E27FC236}">
                    <a16:creationId xmlns:a16="http://schemas.microsoft.com/office/drawing/2014/main" id="{CBA24E4A-6B1F-477D-B982-A8A810C83D6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8523" y="1786272"/>
                <a:ext cx="8581043" cy="1802217"/>
              </a:xfrm>
              <a:prstGeom prst="rect">
                <a:avLst/>
              </a:prstGeom>
            </p:spPr>
            <p:txBody>
              <a:bodyPr rtlCol="0"/>
              <a:lstStyle>
                <a:lvl1pPr marL="274320" indent="-228600" algn="l" defTabSz="914400" rtl="0" eaLnBrk="1" latinLnBrk="0" hangingPunct="1">
                  <a:lnSpc>
                    <a:spcPct val="90000"/>
                  </a:lnSpc>
                  <a:spcBef>
                    <a:spcPts val="1800"/>
                  </a:spcBef>
                  <a:buClr>
                    <a:schemeClr val="accent1"/>
                  </a:buClr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9436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Clr>
                    <a:schemeClr val="accent1"/>
                  </a:buClr>
                  <a:buFont typeface="Arial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-228600" algn="l" defTabSz="9144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Font typeface="Arial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234440" indent="-228600" algn="l" defTabSz="9144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Font typeface="Arial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554480" indent="-228600" algn="l" defTabSz="9144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Font typeface="Arial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828800" indent="-228600" algn="l" defTabSz="9144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Font typeface="Arial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103120" indent="-228600" algn="l" defTabSz="9144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Font typeface="Arial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377440" indent="-228600" algn="l" defTabSz="9144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Font typeface="Arial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423160" indent="0" algn="l" defTabSz="9144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Font typeface="Arial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0" indent="0" algn="just">
                  <a:buClr>
                    <a:srgbClr val="A85229"/>
                  </a:buClr>
                  <a:buNone/>
                </a:pPr>
                <a:r>
                  <a:rPr lang="it-IT" sz="1700">
                    <a:solidFill>
                      <a:srgbClr val="000000"/>
                    </a:solidFill>
                    <a:latin typeface="Cambria"/>
                  </a:rPr>
                  <a:t>Introduces a </a:t>
                </a:r>
                <a:r>
                  <a:rPr lang="en-US" sz="1700">
                    <a:solidFill>
                      <a:srgbClr val="000000"/>
                    </a:solidFill>
                    <a:latin typeface="Cambria"/>
                  </a:rPr>
                  <a:t>decentralized </a:t>
                </a:r>
                <a:r>
                  <a:rPr lang="en-US" sz="1700" b="1">
                    <a:solidFill>
                      <a:srgbClr val="000000"/>
                    </a:solidFill>
                    <a:latin typeface="Cambria"/>
                  </a:rPr>
                  <a:t>real-time</a:t>
                </a:r>
                <a:r>
                  <a:rPr lang="en-US" sz="1700">
                    <a:solidFill>
                      <a:srgbClr val="000000"/>
                    </a:solidFill>
                    <a:latin typeface="Cambria"/>
                  </a:rPr>
                  <a:t> control architecture, capable of individuating the </a:t>
                </a:r>
                <a:r>
                  <a:rPr lang="en-US" sz="1700" b="1">
                    <a:solidFill>
                      <a:srgbClr val="000000"/>
                    </a:solidFill>
                    <a:latin typeface="Cambria"/>
                  </a:rPr>
                  <a:t>optimal trajectories </a:t>
                </a:r>
                <a:r>
                  <a:rPr lang="en-US" sz="1700">
                    <a:solidFill>
                      <a:srgbClr val="000000"/>
                    </a:solidFill>
                    <a:latin typeface="Cambria"/>
                  </a:rPr>
                  <a:t>that </a:t>
                </a:r>
                <a:r>
                  <a:rPr lang="en-US" sz="1700" b="1">
                    <a:solidFill>
                      <a:srgbClr val="000000"/>
                    </a:solidFill>
                    <a:latin typeface="Cambria"/>
                  </a:rPr>
                  <a:t>minimize</a:t>
                </a:r>
                <a:r>
                  <a:rPr lang="en-US" sz="1700">
                    <a:solidFill>
                      <a:srgbClr val="000000"/>
                    </a:solidFill>
                    <a:latin typeface="Cambria"/>
                  </a:rPr>
                  <a:t> an </a:t>
                </a:r>
                <a:r>
                  <a:rPr lang="en-US" sz="1700" b="1">
                    <a:solidFill>
                      <a:srgbClr val="000000"/>
                    </a:solidFill>
                    <a:latin typeface="Cambria"/>
                  </a:rPr>
                  <a:t>objective</a:t>
                </a:r>
                <a:r>
                  <a:rPr lang="en-US" sz="1700">
                    <a:solidFill>
                      <a:srgbClr val="000000"/>
                    </a:solidFill>
                    <a:latin typeface="Cambria"/>
                  </a:rPr>
                  <a:t> function while satisfying some </a:t>
                </a:r>
                <a:r>
                  <a:rPr lang="en-US" sz="1700" b="1">
                    <a:solidFill>
                      <a:srgbClr val="000000"/>
                    </a:solidFill>
                    <a:latin typeface="Cambria"/>
                  </a:rPr>
                  <a:t>constraints</a:t>
                </a:r>
                <a:r>
                  <a:rPr lang="en-US" sz="1700">
                    <a:solidFill>
                      <a:srgbClr val="000000"/>
                    </a:solidFill>
                    <a:latin typeface="Cambria"/>
                  </a:rPr>
                  <a:t>. This is based on the </a:t>
                </a:r>
                <a:r>
                  <a:rPr lang="en-US" sz="1700" b="1">
                    <a:solidFill>
                      <a:srgbClr val="000000"/>
                    </a:solidFill>
                    <a:latin typeface="Cambria"/>
                  </a:rPr>
                  <a:t>Model Predictive Control </a:t>
                </a:r>
                <a:r>
                  <a:rPr lang="en-US" sz="1700">
                    <a:solidFill>
                      <a:srgbClr val="000000"/>
                    </a:solidFill>
                    <a:latin typeface="Cambria"/>
                  </a:rPr>
                  <a:t>(</a:t>
                </a:r>
                <a:r>
                  <a:rPr lang="en-US" sz="1700" b="1">
                    <a:solidFill>
                      <a:srgbClr val="000000"/>
                    </a:solidFill>
                    <a:latin typeface="Cambria"/>
                  </a:rPr>
                  <a:t>MPC</a:t>
                </a:r>
                <a:r>
                  <a:rPr lang="en-US" sz="1700">
                    <a:solidFill>
                      <a:srgbClr val="000000"/>
                    </a:solidFill>
                    <a:latin typeface="Cambria"/>
                  </a:rPr>
                  <a:t>) formulation, using a receding time horizon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7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7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it-IT" sz="17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𝑯</m:t>
                        </m:r>
                      </m:sub>
                    </m:sSub>
                  </m:oMath>
                </a14:m>
                <a:r>
                  <a:rPr lang="it-IT" sz="1700">
                    <a:solidFill>
                      <a:srgbClr val="000000"/>
                    </a:solidFill>
                    <a:latin typeface="Cambria"/>
                  </a:rPr>
                  <a:t>, and </a:t>
                </a:r>
                <a:r>
                  <a:rPr lang="it-IT" sz="1700" err="1">
                    <a:solidFill>
                      <a:srgbClr val="000000"/>
                    </a:solidFill>
                    <a:latin typeface="Cambria"/>
                  </a:rPr>
                  <a:t>adopting</a:t>
                </a:r>
                <a:r>
                  <a:rPr lang="it-IT" sz="1700">
                    <a:solidFill>
                      <a:srgbClr val="000000"/>
                    </a:solidFill>
                    <a:latin typeface="Cambria"/>
                  </a:rPr>
                  <a:t> </a:t>
                </a:r>
                <a:r>
                  <a:rPr lang="it-IT" sz="1700" b="1" err="1">
                    <a:solidFill>
                      <a:srgbClr val="000000"/>
                    </a:solidFill>
                    <a:latin typeface="Cambria"/>
                  </a:rPr>
                  <a:t>Sequential</a:t>
                </a:r>
                <a:r>
                  <a:rPr lang="it-IT" sz="1700" b="1">
                    <a:solidFill>
                      <a:srgbClr val="000000"/>
                    </a:solidFill>
                    <a:latin typeface="Cambria"/>
                  </a:rPr>
                  <a:t> </a:t>
                </a:r>
                <a:r>
                  <a:rPr lang="it-IT" sz="1700" b="1" err="1">
                    <a:solidFill>
                      <a:srgbClr val="000000"/>
                    </a:solidFill>
                    <a:latin typeface="Cambria"/>
                  </a:rPr>
                  <a:t>Convex</a:t>
                </a:r>
                <a:r>
                  <a:rPr lang="it-IT" sz="1700" b="1">
                    <a:solidFill>
                      <a:srgbClr val="000000"/>
                    </a:solidFill>
                    <a:latin typeface="Cambria"/>
                  </a:rPr>
                  <a:t> Programming</a:t>
                </a:r>
                <a:r>
                  <a:rPr lang="it-IT" sz="1700">
                    <a:solidFill>
                      <a:srgbClr val="000000"/>
                    </a:solidFill>
                    <a:latin typeface="Cambria"/>
                  </a:rPr>
                  <a:t> (</a:t>
                </a:r>
                <a:r>
                  <a:rPr lang="it-IT" sz="1700" b="1">
                    <a:solidFill>
                      <a:srgbClr val="000000"/>
                    </a:solidFill>
                    <a:latin typeface="Cambria"/>
                  </a:rPr>
                  <a:t>SCP</a:t>
                </a:r>
                <a:r>
                  <a:rPr lang="it-IT" sz="1700">
                    <a:solidFill>
                      <a:srgbClr val="000000"/>
                    </a:solidFill>
                    <a:latin typeface="Cambria"/>
                  </a:rPr>
                  <a:t>) in </a:t>
                </a:r>
                <a:r>
                  <a:rPr lang="it-IT" sz="1700" err="1">
                    <a:solidFill>
                      <a:srgbClr val="000000"/>
                    </a:solidFill>
                    <a:latin typeface="Cambria"/>
                  </a:rPr>
                  <a:t>order</a:t>
                </a:r>
                <a:r>
                  <a:rPr lang="it-IT" sz="1700">
                    <a:solidFill>
                      <a:srgbClr val="000000"/>
                    </a:solidFill>
                    <a:latin typeface="Cambria"/>
                  </a:rPr>
                  <a:t> to </a:t>
                </a:r>
                <a:r>
                  <a:rPr lang="it-IT" sz="1700" err="1">
                    <a:solidFill>
                      <a:srgbClr val="000000"/>
                    </a:solidFill>
                    <a:latin typeface="Cambria"/>
                  </a:rPr>
                  <a:t>treat</a:t>
                </a:r>
                <a:r>
                  <a:rPr lang="it-IT" sz="1700">
                    <a:solidFill>
                      <a:srgbClr val="000000"/>
                    </a:solidFill>
                    <a:latin typeface="Cambria"/>
                  </a:rPr>
                  <a:t> the non-</a:t>
                </a:r>
                <a:r>
                  <a:rPr lang="it-IT" sz="1700" err="1">
                    <a:solidFill>
                      <a:srgbClr val="000000"/>
                    </a:solidFill>
                    <a:latin typeface="Cambria"/>
                  </a:rPr>
                  <a:t>convex</a:t>
                </a:r>
                <a:r>
                  <a:rPr lang="it-IT" sz="1700">
                    <a:solidFill>
                      <a:srgbClr val="000000"/>
                    </a:solidFill>
                    <a:latin typeface="Cambria"/>
                  </a:rPr>
                  <a:t> </a:t>
                </a:r>
                <a:r>
                  <a:rPr lang="it-IT" sz="1700" err="1">
                    <a:solidFill>
                      <a:srgbClr val="000000"/>
                    </a:solidFill>
                    <a:latin typeface="Cambria"/>
                  </a:rPr>
                  <a:t>problem</a:t>
                </a:r>
                <a:r>
                  <a:rPr lang="it-IT" sz="1700">
                    <a:solidFill>
                      <a:srgbClr val="000000"/>
                    </a:solidFill>
                    <a:latin typeface="Cambria"/>
                  </a:rPr>
                  <a:t>.</a:t>
                </a:r>
              </a:p>
            </p:txBody>
          </p:sp>
        </mc:Choice>
        <mc:Fallback>
          <p:sp>
            <p:nvSpPr>
              <p:cNvPr id="5" name="Segnaposto contenuto 5">
                <a:extLst>
                  <a:ext uri="{FF2B5EF4-FFF2-40B4-BE49-F238E27FC236}">
                    <a16:creationId xmlns:a16="http://schemas.microsoft.com/office/drawing/2014/main" id="{CBA24E4A-6B1F-477D-B982-A8A810C83D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523" y="1786272"/>
                <a:ext cx="8581043" cy="1802217"/>
              </a:xfrm>
              <a:prstGeom prst="rect">
                <a:avLst/>
              </a:prstGeom>
              <a:blipFill>
                <a:blip r:embed="rId3"/>
                <a:stretch>
                  <a:fillRect t="-2365" r="-4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7EAB0855-0C8D-4C95-840B-F2054AE86B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4854071"/>
              </p:ext>
            </p:extLst>
          </p:nvPr>
        </p:nvGraphicFramePr>
        <p:xfrm>
          <a:off x="288523" y="3429000"/>
          <a:ext cx="8581043" cy="2475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F53CD83B-BAB7-4A54-8DBD-3F6454F83B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8987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MPC-SCP CONVEXIFIED AND DISCRETIZED PROBLEM</a:t>
            </a:r>
            <a:endParaRPr lang="it-IT" sz="2900"/>
          </a:p>
        </p:txBody>
      </p:sp>
      <p:pic>
        <p:nvPicPr>
          <p:cNvPr id="21" name="Segnaposto contenuto 10">
            <a:extLst>
              <a:ext uri="{FF2B5EF4-FFF2-40B4-BE49-F238E27FC236}">
                <a16:creationId xmlns:a16="http://schemas.microsoft.com/office/drawing/2014/main" id="{9C534977-7735-4172-AE35-D06335C31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8482"/>
            <a:ext cx="4583205" cy="2602078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2C09E36A-008B-46C3-B867-1ACD12FCFB30}"/>
              </a:ext>
            </a:extLst>
          </p:cNvPr>
          <p:cNvSpPr txBox="1"/>
          <p:nvPr/>
        </p:nvSpPr>
        <p:spPr>
          <a:xfrm>
            <a:off x="274433" y="1585834"/>
            <a:ext cx="429756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it-IT" sz="1500" i="1" dirty="0" err="1">
                <a:solidFill>
                  <a:srgbClr val="000000"/>
                </a:solidFill>
                <a:latin typeface="Cambria"/>
              </a:rPr>
              <a:t>Convexified</a:t>
            </a:r>
            <a:r>
              <a:rPr lang="it-IT" sz="1500" i="1" dirty="0">
                <a:solidFill>
                  <a:srgbClr val="000000"/>
                </a:solidFill>
                <a:latin typeface="Cambria"/>
              </a:rPr>
              <a:t> and </a:t>
            </a:r>
            <a:r>
              <a:rPr lang="it-IT" sz="1500" i="1" dirty="0" err="1">
                <a:solidFill>
                  <a:srgbClr val="000000"/>
                </a:solidFill>
                <a:latin typeface="Cambria"/>
              </a:rPr>
              <a:t>Discretized</a:t>
            </a:r>
            <a:r>
              <a:rPr lang="it-IT" sz="1500" i="1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500" i="1" dirty="0" err="1">
                <a:solidFill>
                  <a:srgbClr val="000000"/>
                </a:solidFill>
                <a:latin typeface="Cambria"/>
              </a:rPr>
              <a:t>Optimization</a:t>
            </a:r>
            <a:r>
              <a:rPr lang="it-IT" sz="1500" i="1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500" i="1" dirty="0" err="1">
                <a:solidFill>
                  <a:srgbClr val="000000"/>
                </a:solidFill>
                <a:latin typeface="Cambria"/>
              </a:rPr>
              <a:t>Problem</a:t>
            </a:r>
            <a:endParaRPr lang="it-IT" sz="1500" i="1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B79AD088-7075-4235-9BE9-0A58A9DE8988}"/>
              </a:ext>
            </a:extLst>
          </p:cNvPr>
          <p:cNvSpPr txBox="1"/>
          <p:nvPr/>
        </p:nvSpPr>
        <p:spPr>
          <a:xfrm>
            <a:off x="288523" y="4854379"/>
            <a:ext cx="4297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it-IT" sz="1600" dirty="0">
                <a:solidFill>
                  <a:srgbClr val="000000"/>
                </a:solidFill>
                <a:latin typeface="Cambria"/>
              </a:rPr>
              <a:t>w</a:t>
            </a:r>
            <a:r>
              <a:rPr lang="it-IT" sz="1600">
                <a:solidFill>
                  <a:srgbClr val="000000"/>
                </a:solidFill>
                <a:latin typeface="Cambria"/>
              </a:rPr>
              <a:t>hich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requires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a </a:t>
            </a:r>
            <a:r>
              <a:rPr lang="it-IT" sz="1600" b="1" dirty="0" err="1">
                <a:solidFill>
                  <a:srgbClr val="000000"/>
                </a:solidFill>
                <a:latin typeface="Cambria"/>
              </a:rPr>
              <a:t>linearization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of </a:t>
            </a:r>
            <a:r>
              <a:rPr lang="it-IT" sz="1600">
                <a:solidFill>
                  <a:srgbClr val="000000"/>
                </a:solidFill>
                <a:latin typeface="Cambria"/>
              </a:rPr>
              <a:t>the system defined before. </a:t>
            </a:r>
            <a:endParaRPr lang="it-IT" sz="1600" dirty="0">
              <a:solidFill>
                <a:srgbClr val="000000"/>
              </a:solidFill>
              <a:latin typeface="Cambria"/>
            </a:endParaRPr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3D6EE44C-2EBA-4A9C-9C97-88A548CBC01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8" y="2784702"/>
            <a:ext cx="4575836" cy="1455584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E4B1BA0-37FF-49CA-8E92-98D509FCC2D7}"/>
              </a:ext>
            </a:extLst>
          </p:cNvPr>
          <p:cNvSpPr txBox="1"/>
          <p:nvPr/>
        </p:nvSpPr>
        <p:spPr>
          <a:xfrm>
            <a:off x="4579043" y="4361936"/>
            <a:ext cx="42975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it-IT" sz="1600" dirty="0">
                <a:solidFill>
                  <a:srgbClr val="000000"/>
                </a:solidFill>
                <a:latin typeface="Cambria"/>
              </a:rPr>
              <a:t>The </a:t>
            </a:r>
            <a:r>
              <a:rPr lang="it-IT" sz="1600" b="1" dirty="0">
                <a:solidFill>
                  <a:srgbClr val="000000"/>
                </a:solidFill>
                <a:latin typeface="Cambria"/>
              </a:rPr>
              <a:t>MPC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approach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exploits the new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measurements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of the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real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system in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order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to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provide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a </a:t>
            </a:r>
            <a:r>
              <a:rPr lang="it-IT" sz="1600" b="1" err="1">
                <a:solidFill>
                  <a:srgbClr val="000000"/>
                </a:solidFill>
                <a:latin typeface="Cambria"/>
              </a:rPr>
              <a:t>robust</a:t>
            </a:r>
            <a:r>
              <a:rPr lang="it-IT" sz="1600">
                <a:solidFill>
                  <a:srgbClr val="000000"/>
                </a:solidFill>
                <a:latin typeface="Cambria"/>
              </a:rPr>
              <a:t> control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strategy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against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unmodeled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600" b="1" dirty="0" err="1">
                <a:solidFill>
                  <a:srgbClr val="000000"/>
                </a:solidFill>
                <a:latin typeface="Cambria"/>
              </a:rPr>
              <a:t>disturbances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and </a:t>
            </a:r>
            <a:r>
              <a:rPr lang="it-IT" sz="1600" b="1" dirty="0" err="1">
                <a:solidFill>
                  <a:srgbClr val="000000"/>
                </a:solidFill>
                <a:latin typeface="Cambria"/>
              </a:rPr>
              <a:t>errors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. 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ACDE4B19-FA6D-45E7-85C7-76EB94E89949}"/>
              </a:ext>
            </a:extLst>
          </p:cNvPr>
          <p:cNvSpPr txBox="1"/>
          <p:nvPr/>
        </p:nvSpPr>
        <p:spPr>
          <a:xfrm>
            <a:off x="4586086" y="1585834"/>
            <a:ext cx="42975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it-IT" sz="1600" b="1" dirty="0">
                <a:solidFill>
                  <a:srgbClr val="000000"/>
                </a:solidFill>
                <a:latin typeface="Cambria"/>
              </a:rPr>
              <a:t>SCP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algorithm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uses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the </a:t>
            </a:r>
            <a:r>
              <a:rPr lang="it-IT" sz="1600" b="1" dirty="0">
                <a:solidFill>
                  <a:srgbClr val="000000"/>
                </a:solidFill>
                <a:latin typeface="Cambria"/>
              </a:rPr>
              <a:t>new </a:t>
            </a:r>
            <a:r>
              <a:rPr lang="it-IT" sz="1600" b="1" dirty="0" err="1">
                <a:solidFill>
                  <a:srgbClr val="000000"/>
                </a:solidFill>
                <a:latin typeface="Cambria"/>
              </a:rPr>
              <a:t>trajectories</a:t>
            </a:r>
            <a:r>
              <a:rPr lang="it-IT" sz="1600" b="1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identified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in the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optimization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problem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as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600" b="1" dirty="0" err="1">
                <a:solidFill>
                  <a:srgbClr val="000000"/>
                </a:solidFill>
                <a:latin typeface="Cambria"/>
              </a:rPr>
              <a:t>nominal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ones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in </a:t>
            </a:r>
            <a:r>
              <a:rPr lang="it-IT" sz="1600">
                <a:solidFill>
                  <a:srgbClr val="000000"/>
                </a:solidFill>
                <a:latin typeface="Cambria"/>
              </a:rPr>
              <a:t>the following </a:t>
            </a:r>
            <a:r>
              <a:rPr lang="it-IT" sz="1600" dirty="0" err="1">
                <a:solidFill>
                  <a:srgbClr val="000000"/>
                </a:solidFill>
                <a:latin typeface="Cambria"/>
              </a:rPr>
              <a:t>iteration</a:t>
            </a:r>
            <a:r>
              <a:rPr lang="it-IT" sz="1600" dirty="0">
                <a:solidFill>
                  <a:srgbClr val="000000"/>
                </a:solidFill>
                <a:latin typeface="Cambria"/>
              </a:rPr>
              <a:t> step, </a:t>
            </a:r>
            <a:r>
              <a:rPr lang="it-IT" sz="1600" err="1">
                <a:solidFill>
                  <a:srgbClr val="000000"/>
                </a:solidFill>
                <a:latin typeface="Cambria"/>
              </a:rPr>
              <a:t>until</a:t>
            </a:r>
            <a:r>
              <a:rPr lang="it-IT" sz="1600">
                <a:solidFill>
                  <a:srgbClr val="000000"/>
                </a:solidFill>
                <a:latin typeface="Cambria"/>
              </a:rPr>
              <a:t> convergence. </a:t>
            </a:r>
            <a:endParaRPr lang="it-IT" sz="1600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C12AECA9-972B-490D-8D69-7D0DA1FA0B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2201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4CBF583E-E079-462C-BD20-CBB2E65947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67"/>
          <a:stretch/>
        </p:blipFill>
        <p:spPr>
          <a:xfrm>
            <a:off x="4925085" y="1318440"/>
            <a:ext cx="3543030" cy="2471207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600">
                <a:latin typeface="Montserrat (Titoli)"/>
              </a:rPr>
              <a:t>MPC-SCP APPLICATION ON THE NONLINEAR SYSTEM – ITERATION STEPS</a:t>
            </a:r>
            <a:endParaRPr lang="it-IT" sz="260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21F957BD-5756-42AB-B674-70ADF2EF2945}"/>
              </a:ext>
            </a:extLst>
          </p:cNvPr>
          <p:cNvSpPr txBox="1">
            <a:spLocks/>
          </p:cNvSpPr>
          <p:nvPr/>
        </p:nvSpPr>
        <p:spPr>
          <a:xfrm>
            <a:off x="288522" y="1446028"/>
            <a:ext cx="4166520" cy="4614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02920" indent="-457200" algn="just">
              <a:buClr>
                <a:srgbClr val="A85229"/>
              </a:buClr>
              <a:buFont typeface="+mj-lt"/>
              <a:buAutoNum type="arabicPeriod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Initial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offline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SCP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trajectory generation, considering zero nominal trajectories and no collision avoidance constraints.</a:t>
            </a:r>
          </a:p>
          <a:p>
            <a:pPr marL="502920" indent="-457200" algn="just">
              <a:buClr>
                <a:srgbClr val="A85229"/>
              </a:buClr>
              <a:buFont typeface="+mj-lt"/>
              <a:buAutoNum type="arabicPeriod"/>
            </a:pPr>
            <a:r>
              <a:rPr lang="it-IT" sz="1700" b="1">
                <a:solidFill>
                  <a:srgbClr val="000000"/>
                </a:solidFill>
                <a:latin typeface="Cambria"/>
              </a:rPr>
              <a:t>Real-time MPC-SCP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iteration begins, considering the new trajectories as the nominal ones for the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collision avoidance 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with respect to the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neighboring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particles.</a:t>
            </a:r>
          </a:p>
          <a:p>
            <a:pPr marL="502920" indent="-457200" algn="just">
              <a:buClr>
                <a:srgbClr val="A85229"/>
              </a:buClr>
              <a:buFont typeface="+mj-lt"/>
              <a:buAutoNum type="arabicPeriod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Repeat to convergence.</a:t>
            </a:r>
          </a:p>
          <a:p>
            <a:pPr marL="502920" indent="-457200" algn="just">
              <a:buClr>
                <a:srgbClr val="A85229"/>
              </a:buClr>
              <a:buFont typeface="+mj-lt"/>
              <a:buAutoNum type="arabicPeriod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As soon as the MPC-SCP iteration converges,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upload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the trajectories to the nonlinear system.</a:t>
            </a:r>
          </a:p>
          <a:p>
            <a:pPr marL="502920" indent="-457200" algn="just">
              <a:buClr>
                <a:srgbClr val="A85229"/>
              </a:buClr>
              <a:buFont typeface="+mj-lt"/>
              <a:buAutoNum type="arabicPeriod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(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Simulating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the nonlinear system up to the new time).</a:t>
            </a:r>
          </a:p>
          <a:p>
            <a:pPr marL="502920" indent="-457200" algn="just">
              <a:buClr>
                <a:srgbClr val="A85229"/>
              </a:buClr>
              <a:buFont typeface="+mj-lt"/>
              <a:buAutoNum type="arabicPeriod"/>
            </a:pPr>
            <a:endParaRPr lang="it-IT" sz="1700">
              <a:solidFill>
                <a:srgbClr val="000000"/>
              </a:solidFill>
              <a:latin typeface="Cambria"/>
            </a:endParaRPr>
          </a:p>
          <a:p>
            <a:pPr marL="502920" indent="-457200" algn="just">
              <a:buClr>
                <a:srgbClr val="A85229"/>
              </a:buClr>
              <a:buFont typeface="+mj-lt"/>
              <a:buAutoNum type="arabicPeriod"/>
            </a:pPr>
            <a:endParaRPr lang="it-IT" sz="1700" dirty="0">
              <a:solidFill>
                <a:srgbClr val="000000"/>
              </a:solidFill>
              <a:latin typeface="Cambria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5A3BC11-15C3-4030-A267-63BE3231E0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398" y="3768379"/>
            <a:ext cx="3129795" cy="2341758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B40D843-27B4-4072-99A1-47D31C3F38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4D910-6FCB-4864-AD29-D4E755703D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91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600">
                <a:solidFill>
                  <a:prstClr val="white"/>
                </a:solidFill>
                <a:latin typeface="Montserrat (Titoli)"/>
              </a:rPr>
              <a:t>MPC-SCP APPLICATION ON THE NONLINEAR SYSTEM – ITERATION STEPS</a:t>
            </a:r>
            <a:endParaRPr lang="it-IT" sz="260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BEA6241-8757-44C8-95BC-B6EC020CC0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5" b="877"/>
          <a:stretch/>
        </p:blipFill>
        <p:spPr>
          <a:xfrm>
            <a:off x="4755209" y="1275908"/>
            <a:ext cx="3492581" cy="484844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FF40FE2-6C2D-485A-B3B1-EF844791D0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00" y="1275908"/>
            <a:ext cx="2754109" cy="4848444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3B2B93F1-3C2E-4684-80D6-A90762FBC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4D910-6FCB-4864-AD29-D4E755703D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784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JET PROPULSION LABORATORY</a:t>
            </a:r>
            <a:endParaRPr lang="it-IT" sz="2900"/>
          </a:p>
        </p:txBody>
      </p:sp>
      <p:pic>
        <p:nvPicPr>
          <p:cNvPr id="7" name="Segnaposto contenuto 8">
            <a:extLst>
              <a:ext uri="{FF2B5EF4-FFF2-40B4-BE49-F238E27FC236}">
                <a16:creationId xmlns:a16="http://schemas.microsoft.com/office/drawing/2014/main" id="{C0FD5735-4D3E-4E79-8E6A-580DD2A111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871" y="2775097"/>
            <a:ext cx="5105695" cy="287195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AD950689-1431-4E0B-8470-B8D037F4E68D}"/>
              </a:ext>
            </a:extLst>
          </p:cNvPr>
          <p:cNvSpPr txBox="1"/>
          <p:nvPr/>
        </p:nvSpPr>
        <p:spPr>
          <a:xfrm>
            <a:off x="288523" y="1592922"/>
            <a:ext cx="8581043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700" dirty="0">
                <a:solidFill>
                  <a:srgbClr val="000000"/>
                </a:solidFill>
                <a:latin typeface="Cambria"/>
              </a:rPr>
              <a:t>This research was developed at Jet Propulsion Laboratory, California Institute</a:t>
            </a:r>
          </a:p>
          <a:p>
            <a:pPr algn="just" defTabSz="914400"/>
            <a:r>
              <a:rPr lang="en-US" sz="1700" dirty="0">
                <a:solidFill>
                  <a:srgbClr val="000000"/>
                </a:solidFill>
                <a:latin typeface="Cambria"/>
              </a:rPr>
              <a:t>of Technology, during the six-month internship sponsored by JVSRP (JPL Visiting Student</a:t>
            </a:r>
          </a:p>
          <a:p>
            <a:pPr algn="just" defTabSz="914400"/>
            <a:r>
              <a:rPr lang="en-US" sz="1700" dirty="0">
                <a:solidFill>
                  <a:srgbClr val="000000"/>
                </a:solidFill>
                <a:latin typeface="Cambria"/>
              </a:rPr>
              <a:t>Research Program) and NASA.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7A1C6606-C753-4429-8327-3DAEDF63DBC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23" y="3062176"/>
            <a:ext cx="3306876" cy="258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900">
                <a:latin typeface="Montserrat (Titoli)"/>
              </a:rPr>
              <a:t>MPC APPLICATION ON THE NONLINEAR SYSTEM</a:t>
            </a:r>
            <a:endParaRPr lang="it-IT" sz="2900"/>
          </a:p>
        </p:txBody>
      </p:sp>
      <p:pic>
        <p:nvPicPr>
          <p:cNvPr id="8" name="Segnaposto contenuto 9">
            <a:extLst>
              <a:ext uri="{FF2B5EF4-FFF2-40B4-BE49-F238E27FC236}">
                <a16:creationId xmlns:a16="http://schemas.microsoft.com/office/drawing/2014/main" id="{7C962F07-7272-4BA7-A167-562B67B864E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"/>
          <a:stretch/>
        </p:blipFill>
        <p:spPr>
          <a:xfrm>
            <a:off x="108964" y="3183267"/>
            <a:ext cx="4582469" cy="2316511"/>
          </a:xfrm>
          <a:prstGeom prst="rect">
            <a:avLst/>
          </a:prstGeom>
        </p:spPr>
      </p:pic>
      <p:sp>
        <p:nvSpPr>
          <p:cNvPr id="9" name="Segnaposto testo 4">
            <a:extLst>
              <a:ext uri="{FF2B5EF4-FFF2-40B4-BE49-F238E27FC236}">
                <a16:creationId xmlns:a16="http://schemas.microsoft.com/office/drawing/2014/main" id="{E3B69626-5028-41B9-91AD-C928BF534EC6}"/>
              </a:ext>
            </a:extLst>
          </p:cNvPr>
          <p:cNvSpPr txBox="1">
            <a:spLocks/>
          </p:cNvSpPr>
          <p:nvPr/>
        </p:nvSpPr>
        <p:spPr>
          <a:xfrm>
            <a:off x="5500708" y="5639785"/>
            <a:ext cx="2700671" cy="4678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A85229"/>
              </a:buClr>
            </a:pPr>
            <a:r>
              <a:rPr lang="it-IT" sz="1400" b="0" i="1" cap="none">
                <a:solidFill>
                  <a:srgbClr val="000000"/>
                </a:solidFill>
                <a:latin typeface="Cambria"/>
              </a:rPr>
              <a:t>i-th agent position  and velocity convergence</a:t>
            </a:r>
            <a:endParaRPr lang="it-IT" sz="1400" b="0" i="1" cap="none" dirty="0">
              <a:solidFill>
                <a:srgbClr val="000000"/>
              </a:solidFill>
              <a:latin typeface="Cambria"/>
            </a:endParaRPr>
          </a:p>
        </p:txBody>
      </p:sp>
      <p:pic>
        <p:nvPicPr>
          <p:cNvPr id="10" name="Segnaposto contenuto 11">
            <a:extLst>
              <a:ext uri="{FF2B5EF4-FFF2-40B4-BE49-F238E27FC236}">
                <a16:creationId xmlns:a16="http://schemas.microsoft.com/office/drawing/2014/main" id="{CFC21E7B-A425-44D6-A276-AC2643B41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431" y="1403500"/>
            <a:ext cx="4319222" cy="4231075"/>
          </a:xfrm>
          <a:prstGeom prst="rect">
            <a:avLst/>
          </a:prstGeom>
        </p:spPr>
      </p:pic>
      <p:sp>
        <p:nvSpPr>
          <p:cNvPr id="11" name="Segnaposto testo 4">
            <a:extLst>
              <a:ext uri="{FF2B5EF4-FFF2-40B4-BE49-F238E27FC236}">
                <a16:creationId xmlns:a16="http://schemas.microsoft.com/office/drawing/2014/main" id="{E380304C-5790-4811-A807-A1300536AFDA}"/>
              </a:ext>
            </a:extLst>
          </p:cNvPr>
          <p:cNvSpPr txBox="1">
            <a:spLocks/>
          </p:cNvSpPr>
          <p:nvPr/>
        </p:nvSpPr>
        <p:spPr>
          <a:xfrm>
            <a:off x="108964" y="5697477"/>
            <a:ext cx="4437361" cy="1762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A85229"/>
              </a:buClr>
            </a:pPr>
            <a:r>
              <a:rPr lang="it-IT" sz="1400" b="0" i="1" cap="none" dirty="0" err="1">
                <a:solidFill>
                  <a:srgbClr val="000000"/>
                </a:solidFill>
                <a:latin typeface="Cambria"/>
              </a:rPr>
              <a:t>Swarm</a:t>
            </a:r>
            <a:r>
              <a:rPr lang="it-IT" sz="1400" b="0" i="1" cap="none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400" b="0" i="1" cap="none" dirty="0" err="1">
                <a:solidFill>
                  <a:srgbClr val="000000"/>
                </a:solidFill>
                <a:latin typeface="Cambria"/>
              </a:rPr>
              <a:t>reconfiguration</a:t>
            </a:r>
            <a:r>
              <a:rPr lang="it-IT" sz="1400" b="0" i="1" cap="none" dirty="0">
                <a:solidFill>
                  <a:srgbClr val="000000"/>
                </a:solidFill>
                <a:latin typeface="Cambria"/>
              </a:rPr>
              <a:t> in the workspace</a:t>
            </a:r>
            <a:endParaRPr lang="it-IT" sz="1400" i="1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4FDA279-9A85-4928-9C93-1869EA9FB983}"/>
              </a:ext>
            </a:extLst>
          </p:cNvPr>
          <p:cNvSpPr txBox="1"/>
          <p:nvPr/>
        </p:nvSpPr>
        <p:spPr>
          <a:xfrm>
            <a:off x="288523" y="1585186"/>
            <a:ext cx="4488712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700">
                <a:solidFill>
                  <a:srgbClr val="000000"/>
                </a:solidFill>
                <a:latin typeface="Cambria"/>
              </a:rPr>
              <a:t>Considering N=100 </a:t>
            </a:r>
            <a:r>
              <a:rPr lang="en-US" sz="1700" dirty="0">
                <a:solidFill>
                  <a:srgbClr val="000000"/>
                </a:solidFill>
                <a:latin typeface="Cambria"/>
              </a:rPr>
              <a:t>agents, 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and relevant noises affecting the system, </a:t>
            </a:r>
            <a:r>
              <a:rPr lang="en-US" sz="1700" dirty="0">
                <a:solidFill>
                  <a:srgbClr val="000000"/>
                </a:solidFill>
                <a:latin typeface="Cambria"/>
              </a:rPr>
              <a:t>we expect an increase in </a:t>
            </a:r>
            <a:r>
              <a:rPr lang="en-US" sz="1700" b="1" dirty="0">
                <a:solidFill>
                  <a:srgbClr val="000000"/>
                </a:solidFill>
                <a:latin typeface="Cambria"/>
              </a:rPr>
              <a:t>computational</a:t>
            </a:r>
            <a:r>
              <a:rPr lang="en-US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en-US" sz="1700" b="1" dirty="0">
                <a:solidFill>
                  <a:srgbClr val="000000"/>
                </a:solidFill>
                <a:latin typeface="Cambria"/>
              </a:rPr>
              <a:t>times</a:t>
            </a:r>
            <a:r>
              <a:rPr lang="en-US" sz="1700" dirty="0">
                <a:solidFill>
                  <a:srgbClr val="000000"/>
                </a:solidFill>
                <a:latin typeface="Cambria"/>
              </a:rPr>
              <a:t> mainly due to the increasing number 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of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collision avoidance constraints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.</a:t>
            </a:r>
            <a:endParaRPr lang="it-IT" sz="1700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30FBCFE0-86C2-418A-A9EE-F9EE28EE0E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80992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800">
                <a:latin typeface="Montserrat (Titoli)"/>
              </a:rPr>
              <a:t>IMPROVEMENTS DUE TO THE MPC-SCP INTRODUCTION</a:t>
            </a:r>
            <a:endParaRPr lang="it-IT" sz="2800"/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B72DDC0F-082E-4D41-852D-D5A14BA19F11}"/>
              </a:ext>
            </a:extLst>
          </p:cNvPr>
          <p:cNvSpPr txBox="1">
            <a:spLocks/>
          </p:cNvSpPr>
          <p:nvPr/>
        </p:nvSpPr>
        <p:spPr>
          <a:xfrm>
            <a:off x="241646" y="1531055"/>
            <a:ext cx="3909917" cy="4078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 b="1">
                <a:solidFill>
                  <a:srgbClr val="000000"/>
                </a:solidFill>
                <a:latin typeface="Cambria"/>
              </a:rPr>
              <a:t>Minimization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of the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control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efforts required to reorder the elements </a:t>
            </a:r>
          </a:p>
          <a:p>
            <a:pPr lvl="1" algn="just">
              <a:buClr>
                <a:srgbClr val="A85229"/>
              </a:buClr>
              <a:buFont typeface="Cambria" panose="02040503050406030204" pitchFamily="18" charset="0"/>
              <a:buChar char="↳"/>
            </a:pPr>
            <a:r>
              <a:rPr lang="it-IT" sz="1600">
                <a:solidFill>
                  <a:srgbClr val="000000"/>
                </a:solidFill>
                <a:latin typeface="Cambria"/>
              </a:rPr>
              <a:t>Important for the limited </a:t>
            </a:r>
            <a:r>
              <a:rPr lang="it-IT" sz="1600" b="1">
                <a:solidFill>
                  <a:srgbClr val="000000"/>
                </a:solidFill>
                <a:latin typeface="Cambria"/>
              </a:rPr>
              <a:t>autonomies</a:t>
            </a:r>
            <a:r>
              <a:rPr lang="it-IT" sz="1600">
                <a:solidFill>
                  <a:srgbClr val="000000"/>
                </a:solidFill>
                <a:latin typeface="Cambria"/>
              </a:rPr>
              <a:t> of the nano and </a:t>
            </a:r>
            <a:r>
              <a:rPr lang="it-IT" sz="1600" b="1">
                <a:solidFill>
                  <a:srgbClr val="000000"/>
                </a:solidFill>
                <a:latin typeface="Cambria"/>
              </a:rPr>
              <a:t>femtosats</a:t>
            </a:r>
            <a:r>
              <a:rPr lang="it-IT" sz="1600">
                <a:solidFill>
                  <a:srgbClr val="000000"/>
                </a:solidFill>
                <a:latin typeface="Cambria"/>
              </a:rPr>
              <a:t>.</a:t>
            </a:r>
            <a:r>
              <a:rPr lang="it-IT" sz="1500">
                <a:solidFill>
                  <a:srgbClr val="000000"/>
                </a:solidFill>
                <a:latin typeface="Cambria"/>
              </a:rPr>
              <a:t> 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Higher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precision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in the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reference tracking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problem, caused by the reduced fuel consumption.</a:t>
            </a:r>
            <a:br>
              <a:rPr lang="it-IT" sz="1700">
                <a:solidFill>
                  <a:srgbClr val="000000"/>
                </a:solidFill>
                <a:latin typeface="Cambria"/>
              </a:rPr>
            </a:br>
            <a:endParaRPr lang="it-IT" sz="1700">
              <a:solidFill>
                <a:srgbClr val="000000"/>
              </a:solidFill>
              <a:latin typeface="Cambria"/>
            </a:endParaRP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Improved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robustness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against external unmodeled disturbances and parameter uncertainties or noises.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 b="1">
                <a:solidFill>
                  <a:srgbClr val="000000"/>
                </a:solidFill>
                <a:latin typeface="Cambria"/>
              </a:rPr>
              <a:t>Scalability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is still poor with respect to the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increase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in the cloud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dimensions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.</a:t>
            </a:r>
            <a:endParaRPr lang="it-IT" sz="1700" dirty="0">
              <a:solidFill>
                <a:srgbClr val="000000"/>
              </a:solidFill>
              <a:latin typeface="Cambria"/>
            </a:endParaRP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385EDBF-FB4F-4B00-8200-F6F9B2036ED5}"/>
              </a:ext>
            </a:extLst>
          </p:cNvPr>
          <p:cNvCxnSpPr>
            <a:cxnSpLocks/>
          </p:cNvCxnSpPr>
          <p:nvPr/>
        </p:nvCxnSpPr>
        <p:spPr>
          <a:xfrm>
            <a:off x="4183906" y="4983626"/>
            <a:ext cx="797453" cy="0"/>
          </a:xfrm>
          <a:prstGeom prst="straightConnector1">
            <a:avLst/>
          </a:prstGeom>
          <a:noFill/>
          <a:ln w="6350" cap="flat" cmpd="sng" algn="ctr">
            <a:solidFill>
              <a:srgbClr val="A85229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Connettore a gomito 15">
            <a:extLst>
              <a:ext uri="{FF2B5EF4-FFF2-40B4-BE49-F238E27FC236}">
                <a16:creationId xmlns:a16="http://schemas.microsoft.com/office/drawing/2014/main" id="{6112944F-C4EA-4360-BE18-64CFD9FA69BB}"/>
              </a:ext>
            </a:extLst>
          </p:cNvPr>
          <p:cNvCxnSpPr>
            <a:cxnSpLocks/>
          </p:cNvCxnSpPr>
          <p:nvPr/>
        </p:nvCxnSpPr>
        <p:spPr>
          <a:xfrm flipV="1">
            <a:off x="4183906" y="2507479"/>
            <a:ext cx="860742" cy="618493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A85229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20" name="Immagine 19">
            <a:extLst>
              <a:ext uri="{FF2B5EF4-FFF2-40B4-BE49-F238E27FC236}">
                <a16:creationId xmlns:a16="http://schemas.microsoft.com/office/drawing/2014/main" id="{9C8945B6-C36E-434A-B30A-D39E05B5CE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756" y="2507479"/>
            <a:ext cx="2543696" cy="1356752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CA103262-7826-4AB2-9581-3C60A8BA0BB1}"/>
              </a:ext>
            </a:extLst>
          </p:cNvPr>
          <p:cNvSpPr txBox="1"/>
          <p:nvPr/>
        </p:nvSpPr>
        <p:spPr>
          <a:xfrm>
            <a:off x="7491764" y="2825384"/>
            <a:ext cx="1499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200">
                <a:solidFill>
                  <a:srgbClr val="000000"/>
                </a:solidFill>
                <a:latin typeface="Cambria"/>
              </a:rPr>
              <a:t>Spatial trajectories (MPC-SCP Control).</a:t>
            </a:r>
            <a:endParaRPr lang="it-IT" sz="1200" dirty="0">
              <a:solidFill>
                <a:srgbClr val="000000"/>
              </a:solidFill>
              <a:latin typeface="Cambria"/>
            </a:endParaRPr>
          </a:p>
        </p:txBody>
      </p:sp>
      <p:pic>
        <p:nvPicPr>
          <p:cNvPr id="27" name="Immagine 26">
            <a:extLst>
              <a:ext uri="{FF2B5EF4-FFF2-40B4-BE49-F238E27FC236}">
                <a16:creationId xmlns:a16="http://schemas.microsoft.com/office/drawing/2014/main" id="{82A8B30C-2210-4EE3-9B45-07C52A25DD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476" y="4007736"/>
            <a:ext cx="3150008" cy="2120998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C8B4A093-0DAE-4935-B3F0-441DA22478B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3"/>
          <a:stretch/>
        </p:blipFill>
        <p:spPr>
          <a:xfrm>
            <a:off x="5044648" y="1285374"/>
            <a:ext cx="2603703" cy="1277316"/>
          </a:xfrm>
          <a:prstGeom prst="rect">
            <a:avLst/>
          </a:prstGeom>
        </p:spPr>
      </p:pic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457419D8-DC78-48BC-81BB-C185A46E64C2}"/>
              </a:ext>
            </a:extLst>
          </p:cNvPr>
          <p:cNvSpPr txBox="1"/>
          <p:nvPr/>
        </p:nvSpPr>
        <p:spPr>
          <a:xfrm>
            <a:off x="7931889" y="4837402"/>
            <a:ext cx="937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200">
                <a:solidFill>
                  <a:srgbClr val="000000"/>
                </a:solidFill>
                <a:latin typeface="Cambria"/>
              </a:rPr>
              <a:t>Runtime vs Dimension</a:t>
            </a:r>
            <a:endParaRPr lang="it-IT" sz="1200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A0994B0-60AC-44A7-A727-F52A681CD040}"/>
              </a:ext>
            </a:extLst>
          </p:cNvPr>
          <p:cNvSpPr txBox="1"/>
          <p:nvPr/>
        </p:nvSpPr>
        <p:spPr>
          <a:xfrm>
            <a:off x="7491764" y="1552030"/>
            <a:ext cx="1410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200">
                <a:solidFill>
                  <a:srgbClr val="000000"/>
                </a:solidFill>
                <a:latin typeface="Cambria"/>
              </a:rPr>
              <a:t>Spatial trajectories (Potential Fields Control).</a:t>
            </a:r>
            <a:endParaRPr lang="it-IT" sz="1200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2F9CCCE-88CC-41B8-A865-3E9F407AA2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13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2450322D-F693-4DFC-ABBF-AC61F306DE2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8" t="50323" r="33503" b="39542"/>
          <a:stretch/>
        </p:blipFill>
        <p:spPr>
          <a:xfrm>
            <a:off x="6556253" y="3816813"/>
            <a:ext cx="294989" cy="9483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90D478F7-787A-404E-BAB4-31F03FA0C74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5" t="3939" r="39281" b="71615"/>
          <a:stretch/>
        </p:blipFill>
        <p:spPr>
          <a:xfrm>
            <a:off x="5163641" y="3015534"/>
            <a:ext cx="124896" cy="267843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CB051E12-37D2-41B3-95C1-0CDD887C977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5" t="3939" r="39281" b="71615"/>
          <a:stretch/>
        </p:blipFill>
        <p:spPr>
          <a:xfrm>
            <a:off x="5163641" y="1806454"/>
            <a:ext cx="124896" cy="26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91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9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Firma convenzione </a:t>
            </a:r>
            <a:br>
              <a:rPr lang="it-IT" sz="2800"/>
            </a:br>
            <a:r>
              <a:rPr lang="it-IT" sz="280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8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>
                <a:solidFill>
                  <a:schemeClr val="bg1"/>
                </a:solidFill>
              </a:rPr>
              <a:t>Mercoledì 27 maggio 2015</a:t>
            </a:r>
          </a:p>
          <a:p>
            <a:endParaRPr lang="it-IT"/>
          </a:p>
        </p:txBody>
      </p:sp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8" name="Gruppo 7"/>
          <p:cNvGrpSpPr/>
          <p:nvPr/>
        </p:nvGrpSpPr>
        <p:grpSpPr>
          <a:xfrm>
            <a:off x="48011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9"/>
            <a:ext cx="7772400" cy="968375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lvl="0" algn="ctr"/>
            <a:r>
              <a:rPr lang="en-US">
                <a:solidFill>
                  <a:prstClr val="white"/>
                </a:solidFill>
              </a:rPr>
              <a:t>EULERIAN APPROACH FOR THE CONTROL OF A DISTRIBUTED SYSTEM</a:t>
            </a:r>
            <a:endParaRPr lang="it-IT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2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ORBITING RAINBOWS</a:t>
            </a:r>
            <a:endParaRPr lang="it-IT" sz="290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DBB1CFFF-1B8E-43ED-ADC2-279D42735789}"/>
              </a:ext>
            </a:extLst>
          </p:cNvPr>
          <p:cNvSpPr txBox="1">
            <a:spLocks/>
          </p:cNvSpPr>
          <p:nvPr/>
        </p:nvSpPr>
        <p:spPr>
          <a:xfrm>
            <a:off x="249278" y="2083981"/>
            <a:ext cx="4389803" cy="329609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>
              <a:lnSpc>
                <a:spcPct val="110000"/>
              </a:lnSpc>
              <a:buClr>
                <a:srgbClr val="A85229"/>
              </a:buClr>
              <a:buFont typeface="Wingdings" panose="05000000000000000000" pitchFamily="2" charset="2"/>
              <a:buChar char="§"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Orbiting Rainbows is an example of distributed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non-contacting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</a:t>
            </a:r>
            <a:r>
              <a:rPr lang="en-US" b="1">
                <a:solidFill>
                  <a:srgbClr val="000000"/>
                </a:solidFill>
                <a:latin typeface="Cambria"/>
              </a:rPr>
              <a:t>granular media 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forming a space-based observatory.</a:t>
            </a:r>
            <a:endParaRPr kumimoji="0" lang="it-IT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R="0" lvl="0" algn="just" defTabSz="914400" rtl="0" eaLnBrk="1" fontAlgn="auto" latinLnBrk="0" hangingPunct="1">
              <a:lnSpc>
                <a:spcPct val="110000"/>
              </a:lnSpc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The dimensions of the charged grains of dust are in the order of microns.</a:t>
            </a:r>
            <a:endParaRPr kumimoji="0" lang="it-IT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R="0" lvl="0" algn="just" defTabSz="914400" rtl="0" eaLnBrk="1" fontAlgn="auto" latinLnBrk="0" hangingPunct="1">
              <a:lnSpc>
                <a:spcPct val="110000"/>
              </a:lnSpc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If N becomes consistent, a continuum-based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Eulerian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framework is often preferred, where the collective properties of the swarm (e.g., its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probability distribution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) are controlled.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pic>
        <p:nvPicPr>
          <p:cNvPr id="7" name="Segnaposto contenuto 8">
            <a:extLst>
              <a:ext uri="{FF2B5EF4-FFF2-40B4-BE49-F238E27FC236}">
                <a16:creationId xmlns:a16="http://schemas.microsoft.com/office/drawing/2014/main" id="{41E3085B-FD8D-4218-8BC3-BD27977389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664" y="2083981"/>
            <a:ext cx="3977058" cy="3296094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4CEF20BC-1823-4656-B61E-C0F04CB5A4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67576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OPTIMAL TRANSPORT</a:t>
            </a:r>
            <a:endParaRPr lang="it-IT" sz="2900"/>
          </a:p>
        </p:txBody>
      </p:sp>
      <p:sp>
        <p:nvSpPr>
          <p:cNvPr id="15" name="Segnaposto contenuto 3">
            <a:extLst>
              <a:ext uri="{FF2B5EF4-FFF2-40B4-BE49-F238E27FC236}">
                <a16:creationId xmlns:a16="http://schemas.microsoft.com/office/drawing/2014/main" id="{09552729-3317-4E3D-83F7-4ADC345D0E01}"/>
              </a:ext>
            </a:extLst>
          </p:cNvPr>
          <p:cNvSpPr txBox="1">
            <a:spLocks/>
          </p:cNvSpPr>
          <p:nvPr/>
        </p:nvSpPr>
        <p:spPr>
          <a:xfrm>
            <a:off x="288523" y="1942962"/>
            <a:ext cx="4276434" cy="3631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The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passive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nature of the particles entails the introduction of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external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electric-field based actuators, making the system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under-actuated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Modeling the cloud as a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probability distribution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, the control challenge is formulated as an optimal transport problem.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Optimal Transport (OT) 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is based on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convex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optimization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, 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used to plan the optimal transference from an initial to a desired probability distribution, with respect to the given cost function.</a:t>
            </a:r>
            <a:endParaRPr kumimoji="0" lang="it-IT" sz="1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pic>
        <p:nvPicPr>
          <p:cNvPr id="16" name="Segnaposto contenuto 9">
            <a:extLst>
              <a:ext uri="{FF2B5EF4-FFF2-40B4-BE49-F238E27FC236}">
                <a16:creationId xmlns:a16="http://schemas.microsoft.com/office/drawing/2014/main" id="{28593FA7-448A-4D45-9BAD-B7D6E05E26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993" y="2181759"/>
            <a:ext cx="3088167" cy="2316125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144F7130-E2DA-46C2-B24C-A8770E5E405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9124" y="4535900"/>
            <a:ext cx="2237903" cy="423387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50287BA7-D4F7-41F6-8D47-CC9A87C535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03770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OPTIMAL TRANSPORT</a:t>
            </a:r>
            <a:endParaRPr lang="it-IT" sz="2900"/>
          </a:p>
        </p:txBody>
      </p:sp>
      <p:sp>
        <p:nvSpPr>
          <p:cNvPr id="15" name="Segnaposto contenuto 3">
            <a:extLst>
              <a:ext uri="{FF2B5EF4-FFF2-40B4-BE49-F238E27FC236}">
                <a16:creationId xmlns:a16="http://schemas.microsoft.com/office/drawing/2014/main" id="{09552729-3317-4E3D-83F7-4ADC345D0E01}"/>
              </a:ext>
            </a:extLst>
          </p:cNvPr>
          <p:cNvSpPr txBox="1">
            <a:spLocks/>
          </p:cNvSpPr>
          <p:nvPr/>
        </p:nvSpPr>
        <p:spPr>
          <a:xfrm>
            <a:off x="288523" y="1942962"/>
            <a:ext cx="4276434" cy="3631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The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passive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nature of the particles entails the introduction of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external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electric-field based actuators, making the system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under-actuated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Modeling the cloud as a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probability distribution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, the control challenge is formulated as an optimal transport problem.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Optimal Transport (OT) 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is based on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convex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optimization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, 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used to plan the optimal transference from an initial to a desired probability distribution, with respect to the given cost function.</a:t>
            </a:r>
            <a:endParaRPr kumimoji="0" lang="it-IT" sz="1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pic>
        <p:nvPicPr>
          <p:cNvPr id="16" name="Segnaposto contenuto 9">
            <a:extLst>
              <a:ext uri="{FF2B5EF4-FFF2-40B4-BE49-F238E27FC236}">
                <a16:creationId xmlns:a16="http://schemas.microsoft.com/office/drawing/2014/main" id="{28593FA7-448A-4D45-9BAD-B7D6E05E26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090" y="1394949"/>
            <a:ext cx="3088167" cy="2316125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32E55C82-1381-492C-8E01-DE6F443D3EBF}"/>
              </a:ext>
            </a:extLst>
          </p:cNvPr>
          <p:cNvSpPr txBox="1"/>
          <p:nvPr/>
        </p:nvSpPr>
        <p:spPr>
          <a:xfrm>
            <a:off x="4564957" y="4304988"/>
            <a:ext cx="4276433" cy="1269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1470" indent="-285750" algn="just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The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particles </a:t>
            </a:r>
            <a:r>
              <a:rPr lang="it-IT" sz="1700" b="1" dirty="0" err="1">
                <a:solidFill>
                  <a:srgbClr val="000000"/>
                </a:solidFill>
                <a:latin typeface="Cambria"/>
              </a:rPr>
              <a:t>propagation</a:t>
            </a:r>
            <a:r>
              <a:rPr lang="it-IT" sz="1700" b="1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is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described through 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an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Euler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step,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whose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amplitude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depends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from the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strenght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and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distance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of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each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actuator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.</a:t>
            </a:r>
            <a:endParaRPr lang="en-US" sz="1700" dirty="0">
              <a:solidFill>
                <a:srgbClr val="000000"/>
              </a:solidFill>
              <a:latin typeface="Cambria"/>
            </a:endParaRPr>
          </a:p>
          <a:p>
            <a:pPr marL="285750" indent="-285750" algn="just" defTabSz="914400">
              <a:lnSpc>
                <a:spcPct val="90000"/>
              </a:lnSpc>
              <a:buClr>
                <a:srgbClr val="A85229"/>
              </a:buClr>
              <a:buFont typeface="Wingdings" panose="05000000000000000000" pitchFamily="2" charset="2"/>
              <a:buChar char="§"/>
            </a:pPr>
            <a:endParaRPr lang="it-IT" sz="1700" dirty="0">
              <a:solidFill>
                <a:srgbClr val="000000"/>
              </a:solidFill>
              <a:latin typeface="Cambria"/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144F7130-E2DA-46C2-B24C-A8770E5E405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221" y="3749090"/>
            <a:ext cx="2237903" cy="423387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50287BA7-D4F7-41F6-8D47-CC9A87C535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256358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TIME EXTENSION OF THE OT BASED PROBLEM</a:t>
            </a:r>
            <a:endParaRPr lang="it-IT" sz="2900"/>
          </a:p>
        </p:txBody>
      </p:sp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4273724E-1A27-45B6-94CD-14B74C7B1B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7211501"/>
              </p:ext>
            </p:extLst>
          </p:nvPr>
        </p:nvGraphicFramePr>
        <p:xfrm>
          <a:off x="0" y="1201479"/>
          <a:ext cx="9144000" cy="49122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8AEA718B-9110-40DC-892A-902D44BD6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4D910-6FCB-4864-AD29-D4E755703D0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99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900">
                <a:solidFill>
                  <a:prstClr val="white"/>
                </a:solidFill>
                <a:latin typeface="Montserrat (Titoli)"/>
              </a:rPr>
              <a:t>TIME EXTENSION OF THE OT BASED PROBLEM</a:t>
            </a:r>
            <a:endParaRPr lang="it-IT"/>
          </a:p>
        </p:txBody>
      </p:sp>
      <p:pic>
        <p:nvPicPr>
          <p:cNvPr id="5" name="Segnaposto contenuto 15">
            <a:extLst>
              <a:ext uri="{FF2B5EF4-FFF2-40B4-BE49-F238E27FC236}">
                <a16:creationId xmlns:a16="http://schemas.microsoft.com/office/drawing/2014/main" id="{DAA2460B-7304-48BF-931A-72C0430E56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7" r="14271" b="80689"/>
          <a:stretch/>
        </p:blipFill>
        <p:spPr>
          <a:xfrm>
            <a:off x="165703" y="3008800"/>
            <a:ext cx="3974112" cy="8404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F467CBBD-4A03-4B03-9E3E-C151EE9D297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53" t="2436" r="12191" b="81317"/>
          <a:stretch/>
        </p:blipFill>
        <p:spPr>
          <a:xfrm>
            <a:off x="4579044" y="2337938"/>
            <a:ext cx="4399253" cy="1091062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DF744435-35F9-4446-AADC-D69AAF14D1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16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82DD624-4C8A-43C7-85B6-8C7A9A6051A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59" r="3059"/>
          <a:stretch/>
        </p:blipFill>
        <p:spPr>
          <a:xfrm>
            <a:off x="4598450" y="3692136"/>
            <a:ext cx="4399253" cy="1252159"/>
          </a:xfrm>
          <a:prstGeom prst="rect">
            <a:avLst/>
          </a:prstGeom>
        </p:spPr>
      </p:pic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5C409472-5394-4657-A50F-DD977C05B1DD}"/>
              </a:ext>
            </a:extLst>
          </p:cNvPr>
          <p:cNvCxnSpPr>
            <a:cxnSpLocks/>
          </p:cNvCxnSpPr>
          <p:nvPr/>
        </p:nvCxnSpPr>
        <p:spPr>
          <a:xfrm>
            <a:off x="3931523" y="3532647"/>
            <a:ext cx="764396" cy="0"/>
          </a:xfrm>
          <a:prstGeom prst="straightConnector1">
            <a:avLst/>
          </a:prstGeom>
          <a:noFill/>
          <a:ln w="6350" cap="flat" cmpd="sng" algn="ctr">
            <a:solidFill>
              <a:srgbClr val="A85229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0002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900">
                <a:solidFill>
                  <a:prstClr val="white"/>
                </a:solidFill>
                <a:latin typeface="Montserrat (Titoli)"/>
              </a:rPr>
              <a:t>TIME EXTENSION OF THE OT BASED PROBLEM</a:t>
            </a:r>
            <a:endParaRPr lang="it-IT"/>
          </a:p>
        </p:txBody>
      </p:sp>
      <p:pic>
        <p:nvPicPr>
          <p:cNvPr id="5" name="Segnaposto contenuto 15">
            <a:extLst>
              <a:ext uri="{FF2B5EF4-FFF2-40B4-BE49-F238E27FC236}">
                <a16:creationId xmlns:a16="http://schemas.microsoft.com/office/drawing/2014/main" id="{DAA2460B-7304-48BF-931A-72C0430E5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5441"/>
            <a:ext cx="4569979" cy="355123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F467CBBD-4A03-4B03-9E3E-C151EE9D297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7" r="1864" b="3559"/>
          <a:stretch/>
        </p:blipFill>
        <p:spPr>
          <a:xfrm>
            <a:off x="4579044" y="1265276"/>
            <a:ext cx="4478327" cy="4862688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DF744435-35F9-4446-AADC-D69AAF14D1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633897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>
                <a:solidFill>
                  <a:prstClr val="white"/>
                </a:solidFill>
                <a:latin typeface="Montserrat (Titoli)"/>
              </a:rPr>
              <a:t>TIME EXTENSION OF THE OT BASED PROBLEM – NUMERICAL SIMULATIONS</a:t>
            </a:r>
            <a:endParaRPr lang="it-IT"/>
          </a:p>
        </p:txBody>
      </p:sp>
      <p:pic>
        <p:nvPicPr>
          <p:cNvPr id="11" name="Segnaposto contenuto 9">
            <a:extLst>
              <a:ext uri="{FF2B5EF4-FFF2-40B4-BE49-F238E27FC236}">
                <a16:creationId xmlns:a16="http://schemas.microsoft.com/office/drawing/2014/main" id="{C4D11B8F-A77A-4E92-A154-87BFC2EF9DC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4" t="7404" r="7975"/>
          <a:stretch/>
        </p:blipFill>
        <p:spPr>
          <a:xfrm>
            <a:off x="85063" y="4084985"/>
            <a:ext cx="3718089" cy="1933245"/>
          </a:xfrm>
          <a:prstGeom prst="rect">
            <a:avLst/>
          </a:prstGeom>
        </p:spPr>
      </p:pic>
      <p:pic>
        <p:nvPicPr>
          <p:cNvPr id="12" name="Segnaposto contenuto 12">
            <a:extLst>
              <a:ext uri="{FF2B5EF4-FFF2-40B4-BE49-F238E27FC236}">
                <a16:creationId xmlns:a16="http://schemas.microsoft.com/office/drawing/2014/main" id="{C84B2FD2-304D-4C59-8B5B-36AE1826C81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6"/>
          <a:stretch/>
        </p:blipFill>
        <p:spPr>
          <a:xfrm>
            <a:off x="85064" y="1371722"/>
            <a:ext cx="3443643" cy="2477962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6E46C98E-532D-4CF7-9068-45315294EE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073" y="1362435"/>
            <a:ext cx="3194240" cy="2399966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075D9E84-C17D-401C-9EC7-ADE1903C43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073" y="3628897"/>
            <a:ext cx="3199954" cy="2399966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FEC5F88-7AA2-46C8-B91E-DD66EDCC93D5}"/>
              </a:ext>
            </a:extLst>
          </p:cNvPr>
          <p:cNvSpPr txBox="1"/>
          <p:nvPr/>
        </p:nvSpPr>
        <p:spPr>
          <a:xfrm>
            <a:off x="7414735" y="1984550"/>
            <a:ext cx="1417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200">
                <a:solidFill>
                  <a:srgbClr val="000000"/>
                </a:solidFill>
                <a:latin typeface="Cambria"/>
              </a:rPr>
              <a:t>First iteration control actions felt by each particle [N=100].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1043EF7-3406-4528-B8F9-3275F56E5FC6}"/>
              </a:ext>
            </a:extLst>
          </p:cNvPr>
          <p:cNvSpPr txBox="1"/>
          <p:nvPr/>
        </p:nvSpPr>
        <p:spPr>
          <a:xfrm>
            <a:off x="7411878" y="4405276"/>
            <a:ext cx="1423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200">
                <a:solidFill>
                  <a:srgbClr val="000000"/>
                </a:solidFill>
                <a:latin typeface="Cambria"/>
              </a:rPr>
              <a:t>Overall control actions felt by each particle [N=100].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22FEE3A-8130-4E5D-9E0A-D61557E050F9}"/>
              </a:ext>
            </a:extLst>
          </p:cNvPr>
          <p:cNvSpPr txBox="1"/>
          <p:nvPr/>
        </p:nvSpPr>
        <p:spPr>
          <a:xfrm>
            <a:off x="3157870" y="1984550"/>
            <a:ext cx="1243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200">
                <a:solidFill>
                  <a:srgbClr val="000000"/>
                </a:solidFill>
                <a:latin typeface="Cambria"/>
              </a:rPr>
              <a:t>Reconfiguration </a:t>
            </a:r>
            <a:r>
              <a:rPr lang="en-US" sz="1200" dirty="0">
                <a:solidFill>
                  <a:srgbClr val="000000"/>
                </a:solidFill>
                <a:latin typeface="Cambria"/>
              </a:rPr>
              <a:t>of N=100 grain elements.</a:t>
            </a:r>
            <a:endParaRPr lang="it-IT" sz="1200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A5C3BF8-0FF6-4F4A-8D50-EF6113154900}"/>
              </a:ext>
            </a:extLst>
          </p:cNvPr>
          <p:cNvSpPr txBox="1"/>
          <p:nvPr/>
        </p:nvSpPr>
        <p:spPr>
          <a:xfrm>
            <a:off x="3238973" y="4423378"/>
            <a:ext cx="1128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200" dirty="0">
                <a:solidFill>
                  <a:srgbClr val="000000"/>
                </a:solidFill>
                <a:latin typeface="Cambria"/>
              </a:rPr>
              <a:t>Desired probability distribution.</a:t>
            </a:r>
            <a:endParaRPr lang="it-IT" sz="1200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5DD8B95-0330-4995-B98F-A62B71422F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24024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000">
                <a:latin typeface="Montserrat (Titoli)"/>
              </a:rPr>
              <a:t>DISTRIBUTED MULTIBODY SYSTEM</a:t>
            </a:r>
            <a:endParaRPr lang="it-IT" sz="3000"/>
          </a:p>
        </p:txBody>
      </p:sp>
      <p:pic>
        <p:nvPicPr>
          <p:cNvPr id="6" name="Segnaposto contenuto 8">
            <a:extLst>
              <a:ext uri="{FF2B5EF4-FFF2-40B4-BE49-F238E27FC236}">
                <a16:creationId xmlns:a16="http://schemas.microsoft.com/office/drawing/2014/main" id="{556BFCA5-7372-440F-A996-A08DD0F960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143" y="2041451"/>
            <a:ext cx="3874423" cy="3211034"/>
          </a:xfrm>
          <a:prstGeom prst="rect">
            <a:avLst/>
          </a:prstGeom>
        </p:spPr>
      </p:pic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748C622C-A7A6-49C0-97C7-6619A5479798}"/>
              </a:ext>
            </a:extLst>
          </p:cNvPr>
          <p:cNvSpPr txBox="1">
            <a:spLocks/>
          </p:cNvSpPr>
          <p:nvPr/>
        </p:nvSpPr>
        <p:spPr>
          <a:xfrm>
            <a:off x="274434" y="2041451"/>
            <a:ext cx="4634351" cy="32110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>
              <a:lnSpc>
                <a:spcPct val="100000"/>
              </a:lnSpc>
              <a:buClr>
                <a:srgbClr val="A85229"/>
              </a:buClr>
              <a:buFont typeface="Wingdings" panose="05000000000000000000" pitchFamily="2" charset="2"/>
              <a:buChar char="§"/>
              <a:defRPr/>
            </a:pP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It is a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multibody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system composed of a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large number 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of non-contacting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elements.</a:t>
            </a:r>
            <a:endParaRPr kumimoji="0" lang="it-IT" sz="1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R="0" lvl="0" algn="just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Its modeling is more 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challenging compared to conventional spacecrafts, since we are dealing with a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probabilistic vehicle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.</a:t>
            </a:r>
            <a:endParaRPr kumimoji="0" lang="it-IT" sz="1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R="0" lvl="0" algn="just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Its advantages include: </a:t>
            </a: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lightness</a:t>
            </a: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and reduced </a:t>
            </a: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costs</a:t>
            </a: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, very large and </a:t>
            </a: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recofigurable</a:t>
            </a: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structure, ease of packaging and deployment, high </a:t>
            </a: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fault tolerance 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with reduced vulnerability to impacts and losses.</a:t>
            </a:r>
            <a:endParaRPr kumimoji="0" lang="it-IT" sz="1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BC9CE2D-500D-4F99-B360-6B23F1BA1A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742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>
            <a:extLst>
              <a:ext uri="{FF2B5EF4-FFF2-40B4-BE49-F238E27FC236}">
                <a16:creationId xmlns:a16="http://schemas.microsoft.com/office/drawing/2014/main" id="{EF5E717F-9399-4868-AD61-D2E1F42238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0"/>
          <a:stretch/>
        </p:blipFill>
        <p:spPr>
          <a:xfrm>
            <a:off x="288523" y="2050027"/>
            <a:ext cx="4283477" cy="651684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OBJECTIVE FUNCTION MODIFICATION</a:t>
            </a:r>
            <a:endParaRPr lang="it-IT" sz="290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8266F65C-1E1C-4A65-99CF-10B9A25F5E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803" y="1318902"/>
            <a:ext cx="3382025" cy="2536519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0411A3A9-1EE9-4EF9-A8F5-22026A1E4E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803" y="3575235"/>
            <a:ext cx="3382025" cy="2536519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07C527D-96C8-4216-BE25-FB3AB0B15345}"/>
              </a:ext>
            </a:extLst>
          </p:cNvPr>
          <p:cNvSpPr txBox="1"/>
          <p:nvPr/>
        </p:nvSpPr>
        <p:spPr>
          <a:xfrm>
            <a:off x="7736644" y="2031570"/>
            <a:ext cx="13283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200">
                <a:solidFill>
                  <a:srgbClr val="000000"/>
                </a:solidFill>
                <a:latin typeface="Cambria"/>
              </a:rPr>
              <a:t>First iteration control actions felt by each particle [N=100].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F7E9746-CA0D-4D00-A91B-A8C7AA733DF2}"/>
              </a:ext>
            </a:extLst>
          </p:cNvPr>
          <p:cNvSpPr txBox="1"/>
          <p:nvPr/>
        </p:nvSpPr>
        <p:spPr>
          <a:xfrm>
            <a:off x="7736644" y="4366963"/>
            <a:ext cx="12478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200">
                <a:solidFill>
                  <a:srgbClr val="000000"/>
                </a:solidFill>
                <a:latin typeface="Cambria"/>
              </a:rPr>
              <a:t>Overall control actions felt by each particle [N=100].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BCC0CEF-3276-4791-A6A5-EB373689CA48}"/>
              </a:ext>
            </a:extLst>
          </p:cNvPr>
          <p:cNvSpPr txBox="1"/>
          <p:nvPr/>
        </p:nvSpPr>
        <p:spPr>
          <a:xfrm>
            <a:off x="288523" y="1356816"/>
            <a:ext cx="395918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700">
                <a:solidFill>
                  <a:srgbClr val="000000"/>
                </a:solidFill>
                <a:latin typeface="Cambria"/>
              </a:rPr>
              <a:t>In </a:t>
            </a:r>
            <a:r>
              <a:rPr lang="en-US" sz="1700" dirty="0">
                <a:solidFill>
                  <a:srgbClr val="000000"/>
                </a:solidFill>
                <a:latin typeface="Cambria"/>
              </a:rPr>
              <a:t>order to 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reduce the control effort, </a:t>
            </a:r>
            <a:r>
              <a:rPr lang="en-US" sz="1700" dirty="0">
                <a:solidFill>
                  <a:srgbClr val="000000"/>
                </a:solidFill>
                <a:latin typeface="Cambria"/>
              </a:rPr>
              <a:t>the </a:t>
            </a:r>
            <a:r>
              <a:rPr lang="en-US" sz="1700" b="1" dirty="0">
                <a:solidFill>
                  <a:srgbClr val="000000"/>
                </a:solidFill>
                <a:latin typeface="Cambria"/>
              </a:rPr>
              <a:t>objective</a:t>
            </a:r>
            <a:r>
              <a:rPr lang="en-US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function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 is modified:</a:t>
            </a:r>
            <a:endParaRPr lang="it-IT" sz="1700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3CF68549-80DA-4301-8FCF-5622BFEB6745}"/>
              </a:ext>
            </a:extLst>
          </p:cNvPr>
          <p:cNvSpPr txBox="1"/>
          <p:nvPr/>
        </p:nvSpPr>
        <p:spPr>
          <a:xfrm>
            <a:off x="288523" y="2798500"/>
            <a:ext cx="42779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8620" indent="-342900" algn="just" defTabSz="914400">
              <a:lnSpc>
                <a:spcPct val="80000"/>
              </a:lnSpc>
              <a:spcBef>
                <a:spcPts val="1800"/>
              </a:spcBef>
              <a:buClr>
                <a:srgbClr val="A85229"/>
              </a:buClr>
              <a:buFont typeface="Cambria" panose="02040503050406030204" pitchFamily="18" charset="0"/>
              <a:buChar char="↳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It includes the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fuel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 efficiency 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problem,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by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minimizing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the control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actions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used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throughout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the redistribution </a:t>
            </a:r>
            <a:r>
              <a:rPr lang="it-IT" sz="1700" b="1" dirty="0" err="1">
                <a:solidFill>
                  <a:srgbClr val="000000"/>
                </a:solidFill>
                <a:latin typeface="Cambria"/>
              </a:rPr>
              <a:t>timeline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.</a:t>
            </a:r>
          </a:p>
          <a:p>
            <a:pPr marL="388620" indent="-342900" algn="just" defTabSz="914400">
              <a:lnSpc>
                <a:spcPct val="80000"/>
              </a:lnSpc>
              <a:spcBef>
                <a:spcPts val="1800"/>
              </a:spcBef>
              <a:buClr>
                <a:srgbClr val="A85229"/>
              </a:buClr>
              <a:buFont typeface="Cambria" panose="02040503050406030204" pitchFamily="18" charset="0"/>
              <a:buChar char="↳"/>
            </a:pPr>
            <a:r>
              <a:rPr lang="it-IT" sz="1700" dirty="0">
                <a:solidFill>
                  <a:srgbClr val="000000"/>
                </a:solidFill>
                <a:latin typeface="Cambria"/>
              </a:rPr>
              <a:t>For N=100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particles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it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is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dirty="0" err="1">
                <a:solidFill>
                  <a:srgbClr val="000000"/>
                </a:solidFill>
                <a:latin typeface="Cambria"/>
              </a:rPr>
              <a:t>possible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to </a:t>
            </a:r>
            <a:r>
              <a:rPr lang="it-IT" sz="1700" b="1" dirty="0" err="1">
                <a:solidFill>
                  <a:srgbClr val="000000"/>
                </a:solidFill>
                <a:latin typeface="Cambria"/>
              </a:rPr>
              <a:t>save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up to </a:t>
            </a:r>
            <a:r>
              <a:rPr lang="it-IT" sz="1700" dirty="0">
                <a:solidFill>
                  <a:srgbClr val="000000"/>
                </a:solidFill>
                <a:latin typeface="Cambria"/>
              </a:rPr>
              <a:t>5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% of the consumed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energy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.</a:t>
            </a:r>
            <a:endParaRPr lang="en-US" sz="1700" dirty="0">
              <a:solidFill>
                <a:srgbClr val="000000"/>
              </a:solidFill>
              <a:latin typeface="Cambria"/>
            </a:endParaRPr>
          </a:p>
          <a:p>
            <a:pPr marL="285750" indent="-285750" algn="just" defTabSz="914400">
              <a:buClr>
                <a:srgbClr val="A85229"/>
              </a:buClr>
              <a:buFont typeface="Cambria" panose="02040503050406030204" pitchFamily="18" charset="0"/>
              <a:buChar char="↳"/>
            </a:pPr>
            <a:endParaRPr lang="it-IT" sz="1700" dirty="0">
              <a:solidFill>
                <a:srgbClr val="000000"/>
              </a:solidFill>
              <a:latin typeface="Cambria"/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86DFC986-5717-499E-9A7A-028C8D1C818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63" y="4366963"/>
            <a:ext cx="3133080" cy="1744791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6237F55-9ACB-4FDF-BAE0-1392297D75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58056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INCREASED CLOUD DIMENSIONS</a:t>
            </a:r>
            <a:endParaRPr lang="it-IT" sz="290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92CFDDA7-C226-4E3A-AA65-7FE7EA1EA9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5"/>
          <a:stretch/>
        </p:blipFill>
        <p:spPr>
          <a:xfrm>
            <a:off x="4553470" y="1338929"/>
            <a:ext cx="3430135" cy="244307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336E1510-9909-48DC-BDAA-92A41BCD46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470" y="3601820"/>
            <a:ext cx="3257434" cy="2443075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CA06281-1D9C-467A-B812-BA25B7732C75}"/>
              </a:ext>
            </a:extLst>
          </p:cNvPr>
          <p:cNvSpPr txBox="1"/>
          <p:nvPr/>
        </p:nvSpPr>
        <p:spPr>
          <a:xfrm>
            <a:off x="7639253" y="1875194"/>
            <a:ext cx="1230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/>
            <a:r>
              <a:rPr lang="en-US" sz="1200">
                <a:solidFill>
                  <a:srgbClr val="000000"/>
                </a:solidFill>
                <a:latin typeface="Cambria"/>
              </a:rPr>
              <a:t>Reconfiguration of N=1000 grain elements.</a:t>
            </a:r>
            <a:endParaRPr lang="it-IT" sz="1200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CA89150-262F-4E5C-92BA-BDC3C06239E5}"/>
              </a:ext>
            </a:extLst>
          </p:cNvPr>
          <p:cNvSpPr txBox="1"/>
          <p:nvPr/>
        </p:nvSpPr>
        <p:spPr>
          <a:xfrm>
            <a:off x="7639253" y="4282021"/>
            <a:ext cx="12303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1200">
                <a:solidFill>
                  <a:srgbClr val="000000"/>
                </a:solidFill>
                <a:latin typeface="Cambria"/>
              </a:rPr>
              <a:t>Overall control actions felt by each particle [N=1000].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8FB627D-778E-4247-87E1-5D3A8EF46A9E}"/>
              </a:ext>
            </a:extLst>
          </p:cNvPr>
          <p:cNvSpPr txBox="1"/>
          <p:nvPr/>
        </p:nvSpPr>
        <p:spPr>
          <a:xfrm>
            <a:off x="288525" y="1367363"/>
            <a:ext cx="3858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dirty="0">
                <a:solidFill>
                  <a:srgbClr val="000000"/>
                </a:solidFill>
                <a:latin typeface="Cambria"/>
              </a:rPr>
              <a:t>Increasing the number </a:t>
            </a:r>
            <a:r>
              <a:rPr lang="en-US">
                <a:solidFill>
                  <a:srgbClr val="000000"/>
                </a:solidFill>
                <a:latin typeface="Cambria"/>
              </a:rPr>
              <a:t>of granules composing the cloud, the control </a:t>
            </a:r>
            <a:r>
              <a:rPr lang="en-US" b="1">
                <a:solidFill>
                  <a:srgbClr val="000000"/>
                </a:solidFill>
                <a:latin typeface="Cambria"/>
              </a:rPr>
              <a:t>scalability</a:t>
            </a:r>
            <a:r>
              <a:rPr lang="en-US">
                <a:solidFill>
                  <a:srgbClr val="000000"/>
                </a:solidFill>
                <a:latin typeface="Cambria"/>
              </a:rPr>
              <a:t> is studied:</a:t>
            </a:r>
            <a:endParaRPr lang="en-US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14" name="Segnaposto contenuto 3">
            <a:extLst>
              <a:ext uri="{FF2B5EF4-FFF2-40B4-BE49-F238E27FC236}">
                <a16:creationId xmlns:a16="http://schemas.microsoft.com/office/drawing/2014/main" id="{5A1E7542-3F9B-4AC9-862D-3940531DC9D0}"/>
              </a:ext>
            </a:extLst>
          </p:cNvPr>
          <p:cNvSpPr txBox="1">
            <a:spLocks/>
          </p:cNvSpPr>
          <p:nvPr/>
        </p:nvSpPr>
        <p:spPr>
          <a:xfrm>
            <a:off x="426746" y="2590292"/>
            <a:ext cx="3719953" cy="3231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Increased </a:t>
            </a: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interactions</a:t>
            </a: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between particles are well handled by the OT implementation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.</a:t>
            </a:r>
          </a:p>
          <a:p>
            <a:pPr marR="0" lvl="0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Good scalability of the process.</a:t>
            </a:r>
          </a:p>
          <a:p>
            <a:pPr lvl="0" algn="just">
              <a:buClr>
                <a:srgbClr val="A85229"/>
              </a:buClr>
              <a:buFont typeface="Wingdings" panose="05000000000000000000" pitchFamily="2" charset="2"/>
              <a:buChar char="§"/>
              <a:defRPr/>
            </a:pP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The increase in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computational times 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is related to the amount of 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optimization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constraints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.</a:t>
            </a:r>
          </a:p>
          <a:p>
            <a:pPr marR="0" lvl="0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Increasing the cloud dimensions, the amount of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saved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control </a:t>
            </a:r>
            <a:r>
              <a:rPr kumimoji="0" lang="en-US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energy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augments.</a:t>
            </a:r>
            <a:endParaRPr kumimoji="0" lang="it-IT" sz="1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8BE25B81-25AC-4F04-AB3C-5964A3F008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4D910-6FCB-4864-AD29-D4E755703D0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293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900">
                <a:solidFill>
                  <a:prstClr val="white"/>
                </a:solidFill>
                <a:latin typeface="Montserrat (Titoli)"/>
              </a:rPr>
              <a:t>1000 GRAIN CLOUD SIMULATION</a:t>
            </a:r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00D2ED5-95C5-45EA-A746-0CF20B53C9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616" y="3686595"/>
            <a:ext cx="3200399" cy="240030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69F3ADE9-347B-4AD5-82B2-34937A12C4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5" y="3686595"/>
            <a:ext cx="3200399" cy="240030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33FFF6A8-A052-4404-8537-9AFC03E19B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615" y="1271429"/>
            <a:ext cx="3200400" cy="2400301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F71E315D-3156-4B7E-9550-38CA3776F9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044" y="1271428"/>
            <a:ext cx="3200400" cy="240030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BB23084-2440-4484-ABD8-8EBCC1514B49}"/>
              </a:ext>
            </a:extLst>
          </p:cNvPr>
          <p:cNvSpPr txBox="1"/>
          <p:nvPr/>
        </p:nvSpPr>
        <p:spPr>
          <a:xfrm>
            <a:off x="1087439" y="2992234"/>
            <a:ext cx="581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/>
            <a:r>
              <a:rPr lang="en-US" sz="1200" b="1">
                <a:solidFill>
                  <a:srgbClr val="000000"/>
                </a:solidFill>
                <a:latin typeface="Cambria"/>
              </a:rPr>
              <a:t>k = 0</a:t>
            </a:r>
            <a:endParaRPr lang="it-IT" sz="1200" b="1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A49301B-ACD9-46E0-AB31-FCF9161CC8B8}"/>
              </a:ext>
            </a:extLst>
          </p:cNvPr>
          <p:cNvSpPr txBox="1"/>
          <p:nvPr/>
        </p:nvSpPr>
        <p:spPr>
          <a:xfrm>
            <a:off x="1020727" y="5413801"/>
            <a:ext cx="6528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/>
            <a:r>
              <a:rPr lang="en-US" sz="1200" b="1">
                <a:solidFill>
                  <a:srgbClr val="000000"/>
                </a:solidFill>
                <a:latin typeface="Cambria"/>
              </a:rPr>
              <a:t>k = 20</a:t>
            </a:r>
            <a:endParaRPr lang="it-IT" sz="1200" b="1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996BA6A-DA8F-404D-A23A-7DFE40601348}"/>
              </a:ext>
            </a:extLst>
          </p:cNvPr>
          <p:cNvSpPr txBox="1"/>
          <p:nvPr/>
        </p:nvSpPr>
        <p:spPr>
          <a:xfrm>
            <a:off x="7526801" y="2989756"/>
            <a:ext cx="6915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/>
            <a:r>
              <a:rPr lang="en-US" sz="1200" b="1">
                <a:solidFill>
                  <a:srgbClr val="000000"/>
                </a:solidFill>
                <a:latin typeface="Cambria"/>
              </a:rPr>
              <a:t>k = 10</a:t>
            </a:r>
            <a:endParaRPr lang="it-IT" sz="1200" b="1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884F478-9233-403A-B3C5-80AC0FCEF4E0}"/>
              </a:ext>
            </a:extLst>
          </p:cNvPr>
          <p:cNvSpPr txBox="1"/>
          <p:nvPr/>
        </p:nvSpPr>
        <p:spPr>
          <a:xfrm>
            <a:off x="7526801" y="5411322"/>
            <a:ext cx="6915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/>
            <a:r>
              <a:rPr lang="en-US" sz="1200" b="1">
                <a:solidFill>
                  <a:srgbClr val="000000"/>
                </a:solidFill>
                <a:latin typeface="Cambria"/>
              </a:rPr>
              <a:t>k = 30</a:t>
            </a:r>
            <a:endParaRPr lang="it-IT" sz="1200" b="1" dirty="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67FAC013-0633-4E44-A2D3-F30229642B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91335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OT BASED EULERIAN APPROACH - FEATURES</a:t>
            </a:r>
            <a:endParaRPr lang="it-IT" sz="2900"/>
          </a:p>
        </p:txBody>
      </p:sp>
      <p:sp>
        <p:nvSpPr>
          <p:cNvPr id="6" name="Segnaposto contenuto 3">
            <a:extLst>
              <a:ext uri="{FF2B5EF4-FFF2-40B4-BE49-F238E27FC236}">
                <a16:creationId xmlns:a16="http://schemas.microsoft.com/office/drawing/2014/main" id="{54BD250B-4E17-4C28-A986-0CF3F3CC4380}"/>
              </a:ext>
            </a:extLst>
          </p:cNvPr>
          <p:cNvSpPr txBox="1">
            <a:spLocks/>
          </p:cNvSpPr>
          <p:nvPr/>
        </p:nvSpPr>
        <p:spPr>
          <a:xfrm>
            <a:off x="288523" y="2381268"/>
            <a:ext cx="2808768" cy="2620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marR="0" lvl="0" indent="0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Scalability</a:t>
            </a:r>
          </a:p>
          <a:p>
            <a:pPr marL="45720" marR="0" lvl="0" indent="0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Adopting an Eulerian based approach like the OT, used to control the probability distribution, allows to achieve greater scalability with respect to the </a:t>
            </a: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increase</a:t>
            </a: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in the cloud </a:t>
            </a: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dimensions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.</a:t>
            </a: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FAAF296-5F23-4DEB-BBB6-E2EFD42F7E34}"/>
              </a:ext>
            </a:extLst>
          </p:cNvPr>
          <p:cNvSpPr txBox="1"/>
          <p:nvPr/>
        </p:nvSpPr>
        <p:spPr>
          <a:xfrm>
            <a:off x="3174660" y="2381268"/>
            <a:ext cx="2808768" cy="2442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algn="just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</a:pPr>
            <a:r>
              <a:rPr lang="en-US" sz="1700" b="1" dirty="0">
                <a:solidFill>
                  <a:srgbClr val="000000"/>
                </a:solidFill>
                <a:latin typeface="Cambria"/>
              </a:rPr>
              <a:t>Fuel efficiency</a:t>
            </a:r>
          </a:p>
          <a:p>
            <a:pPr marL="45720" algn="just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</a:pPr>
            <a:r>
              <a:rPr lang="en-US" sz="1700" dirty="0">
                <a:solidFill>
                  <a:srgbClr val="000000"/>
                </a:solidFill>
                <a:latin typeface="Cambria"/>
              </a:rPr>
              <a:t>It is possible to include the problem of </a:t>
            </a:r>
            <a:r>
              <a:rPr lang="en-US" sz="1700" b="1" dirty="0">
                <a:solidFill>
                  <a:srgbClr val="000000"/>
                </a:solidFill>
                <a:latin typeface="Cambria"/>
              </a:rPr>
              <a:t>fuel</a:t>
            </a:r>
            <a:r>
              <a:rPr lang="en-US" sz="1700" dirty="0">
                <a:solidFill>
                  <a:srgbClr val="000000"/>
                </a:solidFill>
                <a:latin typeface="Cambria"/>
              </a:rPr>
              <a:t> </a:t>
            </a:r>
            <a:r>
              <a:rPr lang="en-US" sz="1700" b="1" dirty="0">
                <a:solidFill>
                  <a:srgbClr val="000000"/>
                </a:solidFill>
                <a:latin typeface="Cambria"/>
              </a:rPr>
              <a:t>consumption</a:t>
            </a:r>
            <a:r>
              <a:rPr lang="en-US" sz="1700" dirty="0">
                <a:solidFill>
                  <a:srgbClr val="000000"/>
                </a:solidFill>
                <a:latin typeface="Cambria"/>
              </a:rPr>
              <a:t> minimization by adopting a motion planning approach based on the optimized trajectories calculated offline.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98F3EA4-B27D-4D52-AC79-81C76D5ED4C7}"/>
              </a:ext>
            </a:extLst>
          </p:cNvPr>
          <p:cNvSpPr txBox="1"/>
          <p:nvPr/>
        </p:nvSpPr>
        <p:spPr>
          <a:xfrm>
            <a:off x="6060798" y="2381268"/>
            <a:ext cx="2808768" cy="291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algn="just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</a:pPr>
            <a:r>
              <a:rPr lang="en-US" sz="1700" b="1" dirty="0">
                <a:solidFill>
                  <a:srgbClr val="000000"/>
                </a:solidFill>
                <a:latin typeface="Cambria"/>
              </a:rPr>
              <a:t>Real time</a:t>
            </a:r>
          </a:p>
          <a:p>
            <a:pPr marL="45720" algn="just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</a:pPr>
            <a:r>
              <a:rPr lang="en-US" sz="1700" dirty="0">
                <a:solidFill>
                  <a:srgbClr val="000000"/>
                </a:solidFill>
                <a:latin typeface="Cambria"/>
              </a:rPr>
              <a:t>A real-time control implementation based on the MPC approach already seen for the swarm of active robots, could provide higher </a:t>
            </a:r>
            <a:r>
              <a:rPr lang="en-US" sz="1700" b="1" dirty="0">
                <a:solidFill>
                  <a:srgbClr val="000000"/>
                </a:solidFill>
                <a:latin typeface="Cambria"/>
              </a:rPr>
              <a:t>robustness</a:t>
            </a:r>
            <a:r>
              <a:rPr lang="en-US" sz="1700" dirty="0">
                <a:solidFill>
                  <a:srgbClr val="000000"/>
                </a:solidFill>
                <a:latin typeface="Cambria"/>
              </a:rPr>
              <a:t> against external effects. However, the computational </a:t>
            </a:r>
            <a:r>
              <a:rPr lang="en-US" sz="1700" b="1" dirty="0">
                <a:solidFill>
                  <a:srgbClr val="000000"/>
                </a:solidFill>
                <a:latin typeface="Cambria"/>
              </a:rPr>
              <a:t>complexity</a:t>
            </a:r>
            <a:r>
              <a:rPr lang="en-US" sz="1700" dirty="0">
                <a:solidFill>
                  <a:srgbClr val="000000"/>
                </a:solidFill>
                <a:latin typeface="Cambria"/>
              </a:rPr>
              <a:t> noticeably augments.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C1ED646C-9188-4345-A9D3-F76577ECBA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4D910-6FCB-4864-AD29-D4E755703D0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965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>
                <a:latin typeface="Montserrat (Titoli)"/>
              </a:rPr>
              <a:t>CONCLUSIONS – LAGRANGIAN AND EULERIAN FRAMEWORKS COMPARISONS</a:t>
            </a:r>
            <a:endParaRPr lang="it-IT" sz="2400"/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2EE8FA96-655E-4169-8BBB-56015E39774D}"/>
              </a:ext>
            </a:extLst>
          </p:cNvPr>
          <p:cNvSpPr txBox="1">
            <a:spLocks/>
          </p:cNvSpPr>
          <p:nvPr/>
        </p:nvSpPr>
        <p:spPr>
          <a:xfrm>
            <a:off x="288523" y="1648047"/>
            <a:ext cx="4283477" cy="641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85229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it-IT" sz="2000" b="1" i="0" u="none" strike="noStrike" kern="1200" cap="all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LAGRANGIAN FRAMEWORK</a:t>
            </a:r>
            <a:endParaRPr kumimoji="0" lang="it-IT" sz="2000" b="1" i="0" u="none" strike="noStrike" kern="1200" cap="all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sp>
        <p:nvSpPr>
          <p:cNvPr id="8" name="Segnaposto contenuto 3">
            <a:extLst>
              <a:ext uri="{FF2B5EF4-FFF2-40B4-BE49-F238E27FC236}">
                <a16:creationId xmlns:a16="http://schemas.microsoft.com/office/drawing/2014/main" id="{1B7C54AE-9319-442C-932C-6D5512FAC8FB}"/>
              </a:ext>
            </a:extLst>
          </p:cNvPr>
          <p:cNvSpPr txBox="1">
            <a:spLocks/>
          </p:cNvSpPr>
          <p:nvPr/>
        </p:nvSpPr>
        <p:spPr>
          <a:xfrm>
            <a:off x="288523" y="2289397"/>
            <a:ext cx="4283477" cy="36937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20" marR="0" lvl="0" indent="-228600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Deterministic Approach</a:t>
            </a:r>
            <a:b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</a:b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Higher precision and possibility of formation flying applications.</a:t>
            </a:r>
            <a:b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</a:br>
            <a:endParaRPr kumimoji="0" lang="it-IT" sz="1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L="274320" marR="0" lvl="0" indent="-22860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Classic Implementation</a:t>
            </a:r>
            <a:b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</a:b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Abundant literature available.</a:t>
            </a:r>
            <a:b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</a:br>
            <a:endParaRPr kumimoji="0" lang="it-IT" sz="1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L="274320" marR="0" lvl="0" indent="-22860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Fuel Efficiency</a:t>
            </a:r>
            <a:b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</a:b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The optimization allows to minimize the actuation energy and to improve the robustness to external disturbances.</a:t>
            </a:r>
          </a:p>
          <a:p>
            <a:pPr marL="274320" marR="0" lvl="0" indent="-22860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Arial" pitchFamily="34" charset="0"/>
              <a:buChar char="•"/>
              <a:tabLst/>
              <a:defRPr/>
            </a:pPr>
            <a:endParaRPr kumimoji="0" lang="it-IT" sz="1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sp>
        <p:nvSpPr>
          <p:cNvPr id="9" name="Segnaposto testo 4">
            <a:extLst>
              <a:ext uri="{FF2B5EF4-FFF2-40B4-BE49-F238E27FC236}">
                <a16:creationId xmlns:a16="http://schemas.microsoft.com/office/drawing/2014/main" id="{D2538715-E9EA-46E3-A27B-071071943DBF}"/>
              </a:ext>
            </a:extLst>
          </p:cNvPr>
          <p:cNvSpPr txBox="1">
            <a:spLocks/>
          </p:cNvSpPr>
          <p:nvPr/>
        </p:nvSpPr>
        <p:spPr>
          <a:xfrm>
            <a:off x="4572000" y="1648047"/>
            <a:ext cx="4281953" cy="641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85229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it-IT" sz="2000" b="1" i="0" u="none" strike="noStrike" kern="1200" cap="all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EULERIAN FRAMEWORK</a:t>
            </a:r>
            <a:endParaRPr kumimoji="0" lang="it-IT" sz="2000" b="1" i="0" u="none" strike="noStrike" kern="1200" cap="all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sp>
        <p:nvSpPr>
          <p:cNvPr id="10" name="Segnaposto contenuto 5">
            <a:extLst>
              <a:ext uri="{FF2B5EF4-FFF2-40B4-BE49-F238E27FC236}">
                <a16:creationId xmlns:a16="http://schemas.microsoft.com/office/drawing/2014/main" id="{13384A29-DF19-4D29-A95A-1FAAC14D172E}"/>
              </a:ext>
            </a:extLst>
          </p:cNvPr>
          <p:cNvSpPr txBox="1">
            <a:spLocks/>
          </p:cNvSpPr>
          <p:nvPr/>
        </p:nvSpPr>
        <p:spPr>
          <a:xfrm>
            <a:off x="4573524" y="2289398"/>
            <a:ext cx="4281953" cy="3473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20" marR="0" lvl="0" indent="-22860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Increasing Dimensions</a:t>
            </a:r>
            <a:b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</a:b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When the number of elements increases, the Eulerian framework can grant better </a:t>
            </a: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scalability</a:t>
            </a: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.</a:t>
            </a:r>
          </a:p>
          <a:p>
            <a:pPr marL="274320" marR="0" lvl="0" indent="-22860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Flexibility</a:t>
            </a:r>
            <a:b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</a:b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Reduced sensitivity to the issue of </a:t>
            </a: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loss of bodies </a:t>
            </a: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and changes in the amount of constituents.</a:t>
            </a:r>
          </a:p>
          <a:p>
            <a:pPr marL="274320" marR="0" lvl="0" indent="-22860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A8522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Real Time</a:t>
            </a:r>
            <a:br>
              <a:rPr kumimoji="0" lang="it-IT" sz="17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</a:br>
            <a:r>
              <a:rPr kumimoji="0" lang="it-IT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Difficult real-time implementation of the MPC based logic for very large clouds.</a:t>
            </a:r>
            <a:endParaRPr kumimoji="0" lang="it-IT" sz="17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1A61CCDC-7865-4249-8434-8F8187CA0A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3237783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900">
                <a:latin typeface="Montserrat (Titoli)"/>
              </a:rPr>
              <a:t>CONCLUSIONS – HYBRID DISTRIBUTED CONTROL</a:t>
            </a:r>
            <a:endParaRPr lang="it-IT" sz="2900"/>
          </a:p>
        </p:txBody>
      </p:sp>
      <p:graphicFrame>
        <p:nvGraphicFramePr>
          <p:cNvPr id="9" name="Diagramma 8">
            <a:extLst>
              <a:ext uri="{FF2B5EF4-FFF2-40B4-BE49-F238E27FC236}">
                <a16:creationId xmlns:a16="http://schemas.microsoft.com/office/drawing/2014/main" id="{29FD4128-B129-4896-96A2-155848F067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7062572"/>
              </p:ext>
            </p:extLst>
          </p:nvPr>
        </p:nvGraphicFramePr>
        <p:xfrm>
          <a:off x="274434" y="979566"/>
          <a:ext cx="10549510" cy="5505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Freccia a gallone 10">
            <a:extLst>
              <a:ext uri="{FF2B5EF4-FFF2-40B4-BE49-F238E27FC236}">
                <a16:creationId xmlns:a16="http://schemas.microsoft.com/office/drawing/2014/main" id="{5BE3EA8E-607B-45CD-A547-6BDADA4A154F}"/>
              </a:ext>
            </a:extLst>
          </p:cNvPr>
          <p:cNvSpPr/>
          <p:nvPr/>
        </p:nvSpPr>
        <p:spPr>
          <a:xfrm>
            <a:off x="5300520" y="4464087"/>
            <a:ext cx="497337" cy="949471"/>
          </a:xfrm>
          <a:prstGeom prst="chevron">
            <a:avLst>
              <a:gd name="adj" fmla="val 62310"/>
            </a:avLst>
          </a:prstGeom>
          <a:solidFill>
            <a:srgbClr val="C9A645">
              <a:hueOff val="4407247"/>
              <a:satOff val="-13481"/>
              <a:lumOff val="2549"/>
              <a:alphaOff val="0"/>
            </a:srgbClr>
          </a:solidFill>
          <a:ln>
            <a:noFill/>
          </a:ln>
          <a:effectLst/>
        </p:spPr>
        <p:style>
          <a:lnRef idx="0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A311C90D-1786-402B-AB3A-6A7794877E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190776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9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Firma convenzione </a:t>
            </a:r>
            <a:br>
              <a:rPr lang="it-IT" sz="2800"/>
            </a:br>
            <a:r>
              <a:rPr lang="it-IT" sz="280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8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>
                <a:solidFill>
                  <a:schemeClr val="bg1"/>
                </a:solidFill>
              </a:rPr>
              <a:t>Mercoledì 27 maggio 2015</a:t>
            </a:r>
          </a:p>
          <a:p>
            <a:endParaRPr lang="it-IT"/>
          </a:p>
        </p:txBody>
      </p:sp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8" name="Gruppo 7"/>
          <p:cNvGrpSpPr/>
          <p:nvPr/>
        </p:nvGrpSpPr>
        <p:grpSpPr>
          <a:xfrm>
            <a:off x="48011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9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lvl="0" algn="ctr"/>
            <a:endParaRPr lang="en-US">
              <a:solidFill>
                <a:prstClr val="white"/>
              </a:solidFill>
            </a:endParaRPr>
          </a:p>
          <a:p>
            <a:pPr lvl="0" algn="ctr"/>
            <a:r>
              <a:rPr lang="en-US">
                <a:solidFill>
                  <a:prstClr val="white"/>
                </a:solidFill>
              </a:rPr>
              <a:t>THANKS FOR THE ATTENTION</a:t>
            </a:r>
            <a:endParaRPr lang="it-IT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6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3000">
                <a:latin typeface="Montserrat (Titoli)"/>
              </a:rPr>
              <a:t>HYBRID CONTROL OF A DISTRIBUTED SYSTEM</a:t>
            </a:r>
            <a:endParaRPr lang="it-IT" sz="3000"/>
          </a:p>
        </p:txBody>
      </p:sp>
      <p:sp>
        <p:nvSpPr>
          <p:cNvPr id="40" name="Shape 191">
            <a:extLst>
              <a:ext uri="{FF2B5EF4-FFF2-40B4-BE49-F238E27FC236}">
                <a16:creationId xmlns:a16="http://schemas.microsoft.com/office/drawing/2014/main" id="{D69C98DB-3023-4CA2-8DC2-704FA94136B4}"/>
              </a:ext>
            </a:extLst>
          </p:cNvPr>
          <p:cNvSpPr/>
          <p:nvPr/>
        </p:nvSpPr>
        <p:spPr>
          <a:xfrm>
            <a:off x="6216567" y="1747352"/>
            <a:ext cx="1211400" cy="1202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Shape 192">
            <a:extLst>
              <a:ext uri="{FF2B5EF4-FFF2-40B4-BE49-F238E27FC236}">
                <a16:creationId xmlns:a16="http://schemas.microsoft.com/office/drawing/2014/main" id="{204BE139-B686-4958-8974-AAE7FA339A0E}"/>
              </a:ext>
            </a:extLst>
          </p:cNvPr>
          <p:cNvSpPr/>
          <p:nvPr/>
        </p:nvSpPr>
        <p:spPr>
          <a:xfrm>
            <a:off x="7527591" y="2376476"/>
            <a:ext cx="1211400" cy="1202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Shape 193">
            <a:extLst>
              <a:ext uri="{FF2B5EF4-FFF2-40B4-BE49-F238E27FC236}">
                <a16:creationId xmlns:a16="http://schemas.microsoft.com/office/drawing/2014/main" id="{313A7AD0-55D4-4103-B0E1-5A1AAC80AF9F}"/>
              </a:ext>
            </a:extLst>
          </p:cNvPr>
          <p:cNvSpPr/>
          <p:nvPr/>
        </p:nvSpPr>
        <p:spPr>
          <a:xfrm>
            <a:off x="4792572" y="2236227"/>
            <a:ext cx="1211400" cy="1202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Shape 194">
            <a:extLst>
              <a:ext uri="{FF2B5EF4-FFF2-40B4-BE49-F238E27FC236}">
                <a16:creationId xmlns:a16="http://schemas.microsoft.com/office/drawing/2014/main" id="{E4FBC4CD-B78F-4F4E-9EF4-4A98F9CF300B}"/>
              </a:ext>
            </a:extLst>
          </p:cNvPr>
          <p:cNvSpPr/>
          <p:nvPr/>
        </p:nvSpPr>
        <p:spPr>
          <a:xfrm>
            <a:off x="4989696" y="2740717"/>
            <a:ext cx="1038600" cy="731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568" y="0"/>
                </a:moveTo>
                <a:lnTo>
                  <a:pt x="119856" y="8775"/>
                </a:lnTo>
                <a:lnTo>
                  <a:pt x="120000" y="22040"/>
                </a:lnTo>
                <a:lnTo>
                  <a:pt x="119568" y="28571"/>
                </a:lnTo>
                <a:lnTo>
                  <a:pt x="118850" y="35102"/>
                </a:lnTo>
                <a:lnTo>
                  <a:pt x="117988" y="41632"/>
                </a:lnTo>
                <a:lnTo>
                  <a:pt x="116694" y="47959"/>
                </a:lnTo>
                <a:lnTo>
                  <a:pt x="115113" y="54285"/>
                </a:lnTo>
                <a:lnTo>
                  <a:pt x="113245" y="60408"/>
                </a:lnTo>
                <a:lnTo>
                  <a:pt x="111377" y="65510"/>
                </a:lnTo>
                <a:lnTo>
                  <a:pt x="109221" y="70816"/>
                </a:lnTo>
                <a:lnTo>
                  <a:pt x="106922" y="75918"/>
                </a:lnTo>
                <a:lnTo>
                  <a:pt x="104479" y="80612"/>
                </a:lnTo>
                <a:lnTo>
                  <a:pt x="103185" y="82653"/>
                </a:lnTo>
                <a:lnTo>
                  <a:pt x="102035" y="84693"/>
                </a:lnTo>
                <a:lnTo>
                  <a:pt x="100742" y="86530"/>
                </a:lnTo>
                <a:lnTo>
                  <a:pt x="99449" y="88571"/>
                </a:lnTo>
                <a:lnTo>
                  <a:pt x="95425" y="94081"/>
                </a:lnTo>
                <a:lnTo>
                  <a:pt x="90970" y="99183"/>
                </a:lnTo>
                <a:lnTo>
                  <a:pt x="86514" y="103673"/>
                </a:lnTo>
                <a:lnTo>
                  <a:pt x="79329" y="109387"/>
                </a:lnTo>
                <a:lnTo>
                  <a:pt x="71856" y="113877"/>
                </a:lnTo>
                <a:lnTo>
                  <a:pt x="64095" y="117142"/>
                </a:lnTo>
                <a:lnTo>
                  <a:pt x="56191" y="119183"/>
                </a:lnTo>
                <a:lnTo>
                  <a:pt x="48287" y="120000"/>
                </a:lnTo>
                <a:lnTo>
                  <a:pt x="40239" y="119591"/>
                </a:lnTo>
                <a:lnTo>
                  <a:pt x="35640" y="118775"/>
                </a:lnTo>
                <a:lnTo>
                  <a:pt x="31041" y="117551"/>
                </a:lnTo>
                <a:lnTo>
                  <a:pt x="26586" y="115918"/>
                </a:lnTo>
                <a:lnTo>
                  <a:pt x="22275" y="113877"/>
                </a:lnTo>
                <a:lnTo>
                  <a:pt x="17676" y="111428"/>
                </a:lnTo>
                <a:lnTo>
                  <a:pt x="13508" y="108367"/>
                </a:lnTo>
                <a:lnTo>
                  <a:pt x="9341" y="105306"/>
                </a:lnTo>
                <a:lnTo>
                  <a:pt x="5317" y="101632"/>
                </a:lnTo>
                <a:lnTo>
                  <a:pt x="2730" y="99183"/>
                </a:lnTo>
                <a:lnTo>
                  <a:pt x="2443" y="98979"/>
                </a:lnTo>
                <a:lnTo>
                  <a:pt x="0" y="96326"/>
                </a:lnTo>
                <a:lnTo>
                  <a:pt x="4167" y="100204"/>
                </a:lnTo>
                <a:lnTo>
                  <a:pt x="8622" y="103673"/>
                </a:lnTo>
                <a:lnTo>
                  <a:pt x="13077" y="106734"/>
                </a:lnTo>
                <a:lnTo>
                  <a:pt x="17532" y="109387"/>
                </a:lnTo>
                <a:lnTo>
                  <a:pt x="22275" y="111428"/>
                </a:lnTo>
                <a:lnTo>
                  <a:pt x="27017" y="113061"/>
                </a:lnTo>
                <a:lnTo>
                  <a:pt x="31616" y="114489"/>
                </a:lnTo>
                <a:lnTo>
                  <a:pt x="36502" y="115102"/>
                </a:lnTo>
                <a:lnTo>
                  <a:pt x="44838" y="115510"/>
                </a:lnTo>
                <a:lnTo>
                  <a:pt x="53173" y="114897"/>
                </a:lnTo>
                <a:lnTo>
                  <a:pt x="61365" y="112653"/>
                </a:lnTo>
                <a:lnTo>
                  <a:pt x="69413" y="109183"/>
                </a:lnTo>
                <a:lnTo>
                  <a:pt x="74586" y="106122"/>
                </a:lnTo>
                <a:lnTo>
                  <a:pt x="79760" y="102857"/>
                </a:lnTo>
                <a:lnTo>
                  <a:pt x="84646" y="98571"/>
                </a:lnTo>
                <a:lnTo>
                  <a:pt x="89389" y="93877"/>
                </a:lnTo>
                <a:lnTo>
                  <a:pt x="93844" y="88571"/>
                </a:lnTo>
                <a:lnTo>
                  <a:pt x="98155" y="82857"/>
                </a:lnTo>
                <a:lnTo>
                  <a:pt x="99449" y="80816"/>
                </a:lnTo>
                <a:lnTo>
                  <a:pt x="100742" y="78775"/>
                </a:lnTo>
                <a:lnTo>
                  <a:pt x="102035" y="76734"/>
                </a:lnTo>
                <a:lnTo>
                  <a:pt x="103329" y="74693"/>
                </a:lnTo>
                <a:lnTo>
                  <a:pt x="105916" y="69795"/>
                </a:lnTo>
                <a:lnTo>
                  <a:pt x="108359" y="64489"/>
                </a:lnTo>
                <a:lnTo>
                  <a:pt x="110514" y="58979"/>
                </a:lnTo>
                <a:lnTo>
                  <a:pt x="112526" y="53469"/>
                </a:lnTo>
                <a:lnTo>
                  <a:pt x="114395" y="47142"/>
                </a:lnTo>
                <a:lnTo>
                  <a:pt x="115976" y="40408"/>
                </a:lnTo>
                <a:lnTo>
                  <a:pt x="117413" y="33877"/>
                </a:lnTo>
                <a:lnTo>
                  <a:pt x="118419" y="27346"/>
                </a:lnTo>
                <a:lnTo>
                  <a:pt x="118994" y="20408"/>
                </a:lnTo>
                <a:lnTo>
                  <a:pt x="119568" y="13673"/>
                </a:lnTo>
                <a:lnTo>
                  <a:pt x="119712" y="6734"/>
                </a:lnTo>
                <a:lnTo>
                  <a:pt x="119568" y="0"/>
                </a:lnTo>
                <a:close/>
              </a:path>
            </a:pathLst>
          </a:custGeom>
          <a:solidFill>
            <a:srgbClr val="5B8D0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Shape 195">
            <a:extLst>
              <a:ext uri="{FF2B5EF4-FFF2-40B4-BE49-F238E27FC236}">
                <a16:creationId xmlns:a16="http://schemas.microsoft.com/office/drawing/2014/main" id="{C14D11A4-E1DC-4219-B86F-4826663F6FDB}"/>
              </a:ext>
            </a:extLst>
          </p:cNvPr>
          <p:cNvSpPr/>
          <p:nvPr/>
        </p:nvSpPr>
        <p:spPr>
          <a:xfrm>
            <a:off x="4785977" y="2212835"/>
            <a:ext cx="1223700" cy="1133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902" y="0"/>
                </a:moveTo>
                <a:lnTo>
                  <a:pt x="65487" y="131"/>
                </a:lnTo>
                <a:lnTo>
                  <a:pt x="70365" y="922"/>
                </a:lnTo>
                <a:lnTo>
                  <a:pt x="75121" y="2107"/>
                </a:lnTo>
                <a:lnTo>
                  <a:pt x="79878" y="3688"/>
                </a:lnTo>
                <a:lnTo>
                  <a:pt x="84634" y="5664"/>
                </a:lnTo>
                <a:lnTo>
                  <a:pt x="89146" y="8035"/>
                </a:lnTo>
                <a:lnTo>
                  <a:pt x="93536" y="11064"/>
                </a:lnTo>
                <a:lnTo>
                  <a:pt x="97682" y="14357"/>
                </a:lnTo>
                <a:lnTo>
                  <a:pt x="101585" y="18046"/>
                </a:lnTo>
                <a:lnTo>
                  <a:pt x="105365" y="22392"/>
                </a:lnTo>
                <a:lnTo>
                  <a:pt x="108658" y="26871"/>
                </a:lnTo>
                <a:lnTo>
                  <a:pt x="111585" y="31613"/>
                </a:lnTo>
                <a:lnTo>
                  <a:pt x="113902" y="36619"/>
                </a:lnTo>
                <a:lnTo>
                  <a:pt x="115853" y="41624"/>
                </a:lnTo>
                <a:lnTo>
                  <a:pt x="117560" y="46893"/>
                </a:lnTo>
                <a:lnTo>
                  <a:pt x="118780" y="52294"/>
                </a:lnTo>
                <a:lnTo>
                  <a:pt x="119390" y="57694"/>
                </a:lnTo>
                <a:lnTo>
                  <a:pt x="120000" y="63622"/>
                </a:lnTo>
                <a:lnTo>
                  <a:pt x="119268" y="58485"/>
                </a:lnTo>
                <a:lnTo>
                  <a:pt x="118170" y="53216"/>
                </a:lnTo>
                <a:lnTo>
                  <a:pt x="116707" y="48210"/>
                </a:lnTo>
                <a:lnTo>
                  <a:pt x="114634" y="43205"/>
                </a:lnTo>
                <a:lnTo>
                  <a:pt x="112317" y="38594"/>
                </a:lnTo>
                <a:lnTo>
                  <a:pt x="109634" y="33984"/>
                </a:lnTo>
                <a:lnTo>
                  <a:pt x="106463" y="29769"/>
                </a:lnTo>
                <a:lnTo>
                  <a:pt x="102926" y="25554"/>
                </a:lnTo>
                <a:lnTo>
                  <a:pt x="99146" y="22129"/>
                </a:lnTo>
                <a:lnTo>
                  <a:pt x="95243" y="18836"/>
                </a:lnTo>
                <a:lnTo>
                  <a:pt x="90975" y="16070"/>
                </a:lnTo>
                <a:lnTo>
                  <a:pt x="86585" y="13699"/>
                </a:lnTo>
                <a:lnTo>
                  <a:pt x="82073" y="11723"/>
                </a:lnTo>
                <a:lnTo>
                  <a:pt x="77560" y="10142"/>
                </a:lnTo>
                <a:lnTo>
                  <a:pt x="72804" y="9088"/>
                </a:lnTo>
                <a:lnTo>
                  <a:pt x="68170" y="8430"/>
                </a:lnTo>
                <a:lnTo>
                  <a:pt x="61951" y="8035"/>
                </a:lnTo>
                <a:lnTo>
                  <a:pt x="55609" y="8693"/>
                </a:lnTo>
                <a:lnTo>
                  <a:pt x="49390" y="9879"/>
                </a:lnTo>
                <a:lnTo>
                  <a:pt x="43414" y="11723"/>
                </a:lnTo>
                <a:lnTo>
                  <a:pt x="37560" y="14357"/>
                </a:lnTo>
                <a:lnTo>
                  <a:pt x="31829" y="17782"/>
                </a:lnTo>
                <a:lnTo>
                  <a:pt x="28292" y="20548"/>
                </a:lnTo>
                <a:lnTo>
                  <a:pt x="24878" y="23578"/>
                </a:lnTo>
                <a:lnTo>
                  <a:pt x="21585" y="26871"/>
                </a:lnTo>
                <a:lnTo>
                  <a:pt x="17804" y="31613"/>
                </a:lnTo>
                <a:lnTo>
                  <a:pt x="14390" y="36750"/>
                </a:lnTo>
                <a:lnTo>
                  <a:pt x="11585" y="42151"/>
                </a:lnTo>
                <a:lnTo>
                  <a:pt x="9268" y="47683"/>
                </a:lnTo>
                <a:lnTo>
                  <a:pt x="7560" y="53216"/>
                </a:lnTo>
                <a:lnTo>
                  <a:pt x="6341" y="59143"/>
                </a:lnTo>
                <a:lnTo>
                  <a:pt x="5609" y="65071"/>
                </a:lnTo>
                <a:lnTo>
                  <a:pt x="5365" y="71130"/>
                </a:lnTo>
                <a:lnTo>
                  <a:pt x="5731" y="76926"/>
                </a:lnTo>
                <a:lnTo>
                  <a:pt x="6585" y="82854"/>
                </a:lnTo>
                <a:lnTo>
                  <a:pt x="8048" y="88781"/>
                </a:lnTo>
                <a:lnTo>
                  <a:pt x="10000" y="94313"/>
                </a:lnTo>
                <a:lnTo>
                  <a:pt x="12439" y="99846"/>
                </a:lnTo>
                <a:lnTo>
                  <a:pt x="15365" y="105115"/>
                </a:lnTo>
                <a:lnTo>
                  <a:pt x="18902" y="110120"/>
                </a:lnTo>
                <a:lnTo>
                  <a:pt x="22804" y="114731"/>
                </a:lnTo>
                <a:lnTo>
                  <a:pt x="24146" y="116048"/>
                </a:lnTo>
                <a:lnTo>
                  <a:pt x="25731" y="117497"/>
                </a:lnTo>
                <a:lnTo>
                  <a:pt x="27073" y="118682"/>
                </a:lnTo>
                <a:lnTo>
                  <a:pt x="28536" y="119999"/>
                </a:lnTo>
                <a:lnTo>
                  <a:pt x="24146" y="116311"/>
                </a:lnTo>
                <a:lnTo>
                  <a:pt x="22560" y="115126"/>
                </a:lnTo>
                <a:lnTo>
                  <a:pt x="21097" y="113809"/>
                </a:lnTo>
                <a:lnTo>
                  <a:pt x="19634" y="112360"/>
                </a:lnTo>
                <a:lnTo>
                  <a:pt x="18170" y="111042"/>
                </a:lnTo>
                <a:lnTo>
                  <a:pt x="14146" y="106169"/>
                </a:lnTo>
                <a:lnTo>
                  <a:pt x="10365" y="101031"/>
                </a:lnTo>
                <a:lnTo>
                  <a:pt x="7317" y="95367"/>
                </a:lnTo>
                <a:lnTo>
                  <a:pt x="4878" y="89835"/>
                </a:lnTo>
                <a:lnTo>
                  <a:pt x="2804" y="83907"/>
                </a:lnTo>
                <a:lnTo>
                  <a:pt x="1341" y="77848"/>
                </a:lnTo>
                <a:lnTo>
                  <a:pt x="487" y="71657"/>
                </a:lnTo>
                <a:lnTo>
                  <a:pt x="0" y="65466"/>
                </a:lnTo>
                <a:lnTo>
                  <a:pt x="243" y="59275"/>
                </a:lnTo>
                <a:lnTo>
                  <a:pt x="975" y="53084"/>
                </a:lnTo>
                <a:lnTo>
                  <a:pt x="2195" y="46893"/>
                </a:lnTo>
                <a:lnTo>
                  <a:pt x="4146" y="41097"/>
                </a:lnTo>
                <a:lnTo>
                  <a:pt x="6463" y="35301"/>
                </a:lnTo>
                <a:lnTo>
                  <a:pt x="9512" y="29769"/>
                </a:lnTo>
                <a:lnTo>
                  <a:pt x="12926" y="24368"/>
                </a:lnTo>
                <a:lnTo>
                  <a:pt x="16951" y="19363"/>
                </a:lnTo>
                <a:lnTo>
                  <a:pt x="20365" y="16070"/>
                </a:lnTo>
                <a:lnTo>
                  <a:pt x="23902" y="12908"/>
                </a:lnTo>
                <a:lnTo>
                  <a:pt x="27560" y="10142"/>
                </a:lnTo>
                <a:lnTo>
                  <a:pt x="33414" y="6454"/>
                </a:lnTo>
                <a:lnTo>
                  <a:pt x="39634" y="3688"/>
                </a:lnTo>
                <a:lnTo>
                  <a:pt x="45853" y="1712"/>
                </a:lnTo>
                <a:lnTo>
                  <a:pt x="52439" y="395"/>
                </a:lnTo>
                <a:lnTo>
                  <a:pt x="58902" y="0"/>
                </a:lnTo>
                <a:close/>
              </a:path>
            </a:pathLst>
          </a:custGeom>
          <a:solidFill>
            <a:srgbClr val="5B8D0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Shape 197">
            <a:extLst>
              <a:ext uri="{FF2B5EF4-FFF2-40B4-BE49-F238E27FC236}">
                <a16:creationId xmlns:a16="http://schemas.microsoft.com/office/drawing/2014/main" id="{EDFF9EC8-8792-45A4-A32E-428F10321359}"/>
              </a:ext>
            </a:extLst>
          </p:cNvPr>
          <p:cNvSpPr/>
          <p:nvPr/>
        </p:nvSpPr>
        <p:spPr>
          <a:xfrm>
            <a:off x="7503268" y="2335835"/>
            <a:ext cx="863100" cy="782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7838" y="0"/>
                </a:moveTo>
                <a:lnTo>
                  <a:pt x="90605" y="0"/>
                </a:lnTo>
                <a:lnTo>
                  <a:pt x="93198" y="381"/>
                </a:lnTo>
                <a:lnTo>
                  <a:pt x="95792" y="572"/>
                </a:lnTo>
                <a:lnTo>
                  <a:pt x="100461" y="953"/>
                </a:lnTo>
                <a:lnTo>
                  <a:pt x="105129" y="2098"/>
                </a:lnTo>
                <a:lnTo>
                  <a:pt x="109798" y="3052"/>
                </a:lnTo>
                <a:lnTo>
                  <a:pt x="114466" y="4578"/>
                </a:lnTo>
                <a:lnTo>
                  <a:pt x="120000" y="6486"/>
                </a:lnTo>
                <a:lnTo>
                  <a:pt x="115331" y="4960"/>
                </a:lnTo>
                <a:lnTo>
                  <a:pt x="110489" y="3624"/>
                </a:lnTo>
                <a:lnTo>
                  <a:pt x="105648" y="2861"/>
                </a:lnTo>
                <a:lnTo>
                  <a:pt x="100634" y="2289"/>
                </a:lnTo>
                <a:lnTo>
                  <a:pt x="98040" y="2098"/>
                </a:lnTo>
                <a:lnTo>
                  <a:pt x="95273" y="1717"/>
                </a:lnTo>
                <a:lnTo>
                  <a:pt x="92507" y="1717"/>
                </a:lnTo>
                <a:lnTo>
                  <a:pt x="89567" y="1717"/>
                </a:lnTo>
                <a:lnTo>
                  <a:pt x="84380" y="2289"/>
                </a:lnTo>
                <a:lnTo>
                  <a:pt x="79193" y="2861"/>
                </a:lnTo>
                <a:lnTo>
                  <a:pt x="74005" y="4006"/>
                </a:lnTo>
                <a:lnTo>
                  <a:pt x="68991" y="5151"/>
                </a:lnTo>
                <a:lnTo>
                  <a:pt x="63112" y="7058"/>
                </a:lnTo>
                <a:lnTo>
                  <a:pt x="57406" y="9538"/>
                </a:lnTo>
                <a:lnTo>
                  <a:pt x="52046" y="12209"/>
                </a:lnTo>
                <a:lnTo>
                  <a:pt x="46512" y="15453"/>
                </a:lnTo>
                <a:lnTo>
                  <a:pt x="41152" y="19077"/>
                </a:lnTo>
                <a:lnTo>
                  <a:pt x="36138" y="23084"/>
                </a:lnTo>
                <a:lnTo>
                  <a:pt x="31296" y="27662"/>
                </a:lnTo>
                <a:lnTo>
                  <a:pt x="26628" y="32432"/>
                </a:lnTo>
                <a:lnTo>
                  <a:pt x="21613" y="38728"/>
                </a:lnTo>
                <a:lnTo>
                  <a:pt x="17118" y="45214"/>
                </a:lnTo>
                <a:lnTo>
                  <a:pt x="13314" y="51891"/>
                </a:lnTo>
                <a:lnTo>
                  <a:pt x="9855" y="58950"/>
                </a:lnTo>
                <a:lnTo>
                  <a:pt x="6916" y="66200"/>
                </a:lnTo>
                <a:lnTo>
                  <a:pt x="4668" y="73640"/>
                </a:lnTo>
                <a:lnTo>
                  <a:pt x="2247" y="85087"/>
                </a:lnTo>
                <a:lnTo>
                  <a:pt x="864" y="96724"/>
                </a:lnTo>
                <a:lnTo>
                  <a:pt x="864" y="108362"/>
                </a:lnTo>
                <a:lnTo>
                  <a:pt x="2074" y="120000"/>
                </a:lnTo>
                <a:lnTo>
                  <a:pt x="1556" y="116565"/>
                </a:lnTo>
                <a:lnTo>
                  <a:pt x="1383" y="115230"/>
                </a:lnTo>
                <a:lnTo>
                  <a:pt x="1210" y="113322"/>
                </a:lnTo>
                <a:lnTo>
                  <a:pt x="0" y="102257"/>
                </a:lnTo>
                <a:lnTo>
                  <a:pt x="0" y="91192"/>
                </a:lnTo>
                <a:lnTo>
                  <a:pt x="1383" y="80127"/>
                </a:lnTo>
                <a:lnTo>
                  <a:pt x="3631" y="68871"/>
                </a:lnTo>
                <a:lnTo>
                  <a:pt x="5706" y="62003"/>
                </a:lnTo>
                <a:lnTo>
                  <a:pt x="8472" y="54944"/>
                </a:lnTo>
                <a:lnTo>
                  <a:pt x="11757" y="48267"/>
                </a:lnTo>
                <a:lnTo>
                  <a:pt x="15561" y="41589"/>
                </a:lnTo>
                <a:lnTo>
                  <a:pt x="19884" y="35484"/>
                </a:lnTo>
                <a:lnTo>
                  <a:pt x="24726" y="29570"/>
                </a:lnTo>
                <a:lnTo>
                  <a:pt x="29221" y="24801"/>
                </a:lnTo>
                <a:lnTo>
                  <a:pt x="33717" y="20413"/>
                </a:lnTo>
                <a:lnTo>
                  <a:pt x="38559" y="16406"/>
                </a:lnTo>
                <a:lnTo>
                  <a:pt x="43573" y="13163"/>
                </a:lnTo>
                <a:lnTo>
                  <a:pt x="48933" y="9920"/>
                </a:lnTo>
                <a:lnTo>
                  <a:pt x="54293" y="7249"/>
                </a:lnTo>
                <a:lnTo>
                  <a:pt x="59654" y="4960"/>
                </a:lnTo>
                <a:lnTo>
                  <a:pt x="65360" y="3243"/>
                </a:lnTo>
                <a:lnTo>
                  <a:pt x="70201" y="2098"/>
                </a:lnTo>
                <a:lnTo>
                  <a:pt x="75216" y="953"/>
                </a:lnTo>
                <a:lnTo>
                  <a:pt x="80230" y="381"/>
                </a:lnTo>
                <a:lnTo>
                  <a:pt x="85244" y="0"/>
                </a:lnTo>
                <a:lnTo>
                  <a:pt x="87838" y="0"/>
                </a:lnTo>
                <a:close/>
              </a:path>
            </a:pathLst>
          </a:custGeom>
          <a:solidFill>
            <a:srgbClr val="1B7EA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Shape 198">
            <a:extLst>
              <a:ext uri="{FF2B5EF4-FFF2-40B4-BE49-F238E27FC236}">
                <a16:creationId xmlns:a16="http://schemas.microsoft.com/office/drawing/2014/main" id="{612F86BA-5ADF-4CD5-B493-AA03E82440E3}"/>
              </a:ext>
            </a:extLst>
          </p:cNvPr>
          <p:cNvSpPr/>
          <p:nvPr/>
        </p:nvSpPr>
        <p:spPr>
          <a:xfrm>
            <a:off x="7561714" y="2417910"/>
            <a:ext cx="1215900" cy="1198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6319" y="0"/>
                </a:moveTo>
                <a:lnTo>
                  <a:pt x="80490" y="1618"/>
                </a:lnTo>
                <a:lnTo>
                  <a:pt x="86134" y="3983"/>
                </a:lnTo>
                <a:lnTo>
                  <a:pt x="91533" y="6970"/>
                </a:lnTo>
                <a:lnTo>
                  <a:pt x="96809" y="10705"/>
                </a:lnTo>
                <a:lnTo>
                  <a:pt x="101717" y="15062"/>
                </a:lnTo>
                <a:lnTo>
                  <a:pt x="105889" y="19668"/>
                </a:lnTo>
                <a:lnTo>
                  <a:pt x="109570" y="24522"/>
                </a:lnTo>
                <a:lnTo>
                  <a:pt x="112515" y="29626"/>
                </a:lnTo>
                <a:lnTo>
                  <a:pt x="115214" y="34979"/>
                </a:lnTo>
                <a:lnTo>
                  <a:pt x="117177" y="40580"/>
                </a:lnTo>
                <a:lnTo>
                  <a:pt x="118650" y="46182"/>
                </a:lnTo>
                <a:lnTo>
                  <a:pt x="119509" y="52033"/>
                </a:lnTo>
                <a:lnTo>
                  <a:pt x="120000" y="57883"/>
                </a:lnTo>
                <a:lnTo>
                  <a:pt x="119631" y="63734"/>
                </a:lnTo>
                <a:lnTo>
                  <a:pt x="119018" y="69585"/>
                </a:lnTo>
                <a:lnTo>
                  <a:pt x="117791" y="75311"/>
                </a:lnTo>
                <a:lnTo>
                  <a:pt x="115828" y="81037"/>
                </a:lnTo>
                <a:lnTo>
                  <a:pt x="113496" y="86390"/>
                </a:lnTo>
                <a:lnTo>
                  <a:pt x="110552" y="91742"/>
                </a:lnTo>
                <a:lnTo>
                  <a:pt x="107116" y="96721"/>
                </a:lnTo>
                <a:lnTo>
                  <a:pt x="102944" y="101452"/>
                </a:lnTo>
                <a:lnTo>
                  <a:pt x="99509" y="104688"/>
                </a:lnTo>
                <a:lnTo>
                  <a:pt x="95950" y="107551"/>
                </a:lnTo>
                <a:lnTo>
                  <a:pt x="92269" y="110165"/>
                </a:lnTo>
                <a:lnTo>
                  <a:pt x="86380" y="113651"/>
                </a:lnTo>
                <a:lnTo>
                  <a:pt x="80368" y="116390"/>
                </a:lnTo>
                <a:lnTo>
                  <a:pt x="73865" y="118257"/>
                </a:lnTo>
                <a:lnTo>
                  <a:pt x="67484" y="119377"/>
                </a:lnTo>
                <a:lnTo>
                  <a:pt x="60858" y="120000"/>
                </a:lnTo>
                <a:lnTo>
                  <a:pt x="54233" y="119626"/>
                </a:lnTo>
                <a:lnTo>
                  <a:pt x="49325" y="119004"/>
                </a:lnTo>
                <a:lnTo>
                  <a:pt x="44417" y="118008"/>
                </a:lnTo>
                <a:lnTo>
                  <a:pt x="39631" y="116514"/>
                </a:lnTo>
                <a:lnTo>
                  <a:pt x="34969" y="114522"/>
                </a:lnTo>
                <a:lnTo>
                  <a:pt x="30429" y="112282"/>
                </a:lnTo>
                <a:lnTo>
                  <a:pt x="26012" y="109543"/>
                </a:lnTo>
                <a:lnTo>
                  <a:pt x="21963" y="106307"/>
                </a:lnTo>
                <a:lnTo>
                  <a:pt x="17914" y="102821"/>
                </a:lnTo>
                <a:lnTo>
                  <a:pt x="14601" y="99460"/>
                </a:lnTo>
                <a:lnTo>
                  <a:pt x="11779" y="95850"/>
                </a:lnTo>
                <a:lnTo>
                  <a:pt x="9325" y="92116"/>
                </a:lnTo>
                <a:lnTo>
                  <a:pt x="6993" y="88381"/>
                </a:lnTo>
                <a:lnTo>
                  <a:pt x="5030" y="84398"/>
                </a:lnTo>
                <a:lnTo>
                  <a:pt x="3435" y="80290"/>
                </a:lnTo>
                <a:lnTo>
                  <a:pt x="2085" y="76182"/>
                </a:lnTo>
                <a:lnTo>
                  <a:pt x="981" y="71825"/>
                </a:lnTo>
                <a:lnTo>
                  <a:pt x="0" y="67468"/>
                </a:lnTo>
                <a:lnTo>
                  <a:pt x="1104" y="71576"/>
                </a:lnTo>
                <a:lnTo>
                  <a:pt x="2331" y="75560"/>
                </a:lnTo>
                <a:lnTo>
                  <a:pt x="3926" y="79668"/>
                </a:lnTo>
                <a:lnTo>
                  <a:pt x="5889" y="83402"/>
                </a:lnTo>
                <a:lnTo>
                  <a:pt x="8098" y="87012"/>
                </a:lnTo>
                <a:lnTo>
                  <a:pt x="10552" y="90622"/>
                </a:lnTo>
                <a:lnTo>
                  <a:pt x="13251" y="93983"/>
                </a:lnTo>
                <a:lnTo>
                  <a:pt x="16319" y="97344"/>
                </a:lnTo>
                <a:lnTo>
                  <a:pt x="20122" y="100580"/>
                </a:lnTo>
                <a:lnTo>
                  <a:pt x="24171" y="103692"/>
                </a:lnTo>
                <a:lnTo>
                  <a:pt x="28343" y="106307"/>
                </a:lnTo>
                <a:lnTo>
                  <a:pt x="32760" y="108547"/>
                </a:lnTo>
                <a:lnTo>
                  <a:pt x="37177" y="110414"/>
                </a:lnTo>
                <a:lnTo>
                  <a:pt x="41840" y="111784"/>
                </a:lnTo>
                <a:lnTo>
                  <a:pt x="46503" y="112904"/>
                </a:lnTo>
                <a:lnTo>
                  <a:pt x="51288" y="113402"/>
                </a:lnTo>
                <a:lnTo>
                  <a:pt x="57546" y="113651"/>
                </a:lnTo>
                <a:lnTo>
                  <a:pt x="63926" y="113278"/>
                </a:lnTo>
                <a:lnTo>
                  <a:pt x="70061" y="112033"/>
                </a:lnTo>
                <a:lnTo>
                  <a:pt x="76196" y="110165"/>
                </a:lnTo>
                <a:lnTo>
                  <a:pt x="82085" y="107676"/>
                </a:lnTo>
                <a:lnTo>
                  <a:pt x="87730" y="104439"/>
                </a:lnTo>
                <a:lnTo>
                  <a:pt x="93128" y="100456"/>
                </a:lnTo>
                <a:lnTo>
                  <a:pt x="98036" y="95850"/>
                </a:lnTo>
                <a:lnTo>
                  <a:pt x="101840" y="91493"/>
                </a:lnTo>
                <a:lnTo>
                  <a:pt x="105276" y="86639"/>
                </a:lnTo>
                <a:lnTo>
                  <a:pt x="107975" y="81535"/>
                </a:lnTo>
                <a:lnTo>
                  <a:pt x="110306" y="76307"/>
                </a:lnTo>
                <a:lnTo>
                  <a:pt x="112147" y="70829"/>
                </a:lnTo>
                <a:lnTo>
                  <a:pt x="113374" y="65477"/>
                </a:lnTo>
                <a:lnTo>
                  <a:pt x="114110" y="59751"/>
                </a:lnTo>
                <a:lnTo>
                  <a:pt x="114233" y="54149"/>
                </a:lnTo>
                <a:lnTo>
                  <a:pt x="113987" y="48423"/>
                </a:lnTo>
                <a:lnTo>
                  <a:pt x="113006" y="42946"/>
                </a:lnTo>
                <a:lnTo>
                  <a:pt x="111656" y="37468"/>
                </a:lnTo>
                <a:lnTo>
                  <a:pt x="109693" y="32240"/>
                </a:lnTo>
                <a:lnTo>
                  <a:pt x="107239" y="27012"/>
                </a:lnTo>
                <a:lnTo>
                  <a:pt x="104171" y="22033"/>
                </a:lnTo>
                <a:lnTo>
                  <a:pt x="100736" y="17302"/>
                </a:lnTo>
                <a:lnTo>
                  <a:pt x="96687" y="12946"/>
                </a:lnTo>
                <a:lnTo>
                  <a:pt x="92024" y="8838"/>
                </a:lnTo>
                <a:lnTo>
                  <a:pt x="87116" y="5352"/>
                </a:lnTo>
                <a:lnTo>
                  <a:pt x="81840" y="2365"/>
                </a:lnTo>
                <a:lnTo>
                  <a:pt x="76319" y="0"/>
                </a:lnTo>
                <a:close/>
              </a:path>
            </a:pathLst>
          </a:custGeom>
          <a:solidFill>
            <a:srgbClr val="1B7EA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Shape 204">
            <a:extLst>
              <a:ext uri="{FF2B5EF4-FFF2-40B4-BE49-F238E27FC236}">
                <a16:creationId xmlns:a16="http://schemas.microsoft.com/office/drawing/2014/main" id="{931D6910-9E64-49E8-8013-FE7AEF2FBD7E}"/>
              </a:ext>
            </a:extLst>
          </p:cNvPr>
          <p:cNvSpPr/>
          <p:nvPr/>
        </p:nvSpPr>
        <p:spPr>
          <a:xfrm rot="2834368">
            <a:off x="7331590" y="2576080"/>
            <a:ext cx="261000" cy="20978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857" y="0"/>
                </a:moveTo>
                <a:lnTo>
                  <a:pt x="100000" y="20591"/>
                </a:lnTo>
                <a:lnTo>
                  <a:pt x="105714" y="40473"/>
                </a:lnTo>
                <a:lnTo>
                  <a:pt x="112571" y="61065"/>
                </a:lnTo>
                <a:lnTo>
                  <a:pt x="120000" y="79526"/>
                </a:lnTo>
                <a:lnTo>
                  <a:pt x="29714" y="120000"/>
                </a:lnTo>
                <a:lnTo>
                  <a:pt x="24000" y="99408"/>
                </a:lnTo>
                <a:lnTo>
                  <a:pt x="17142" y="79526"/>
                </a:lnTo>
                <a:lnTo>
                  <a:pt x="9142" y="61065"/>
                </a:lnTo>
                <a:lnTo>
                  <a:pt x="0" y="41893"/>
                </a:lnTo>
                <a:lnTo>
                  <a:pt x="94857" y="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Shape 206">
            <a:extLst>
              <a:ext uri="{FF2B5EF4-FFF2-40B4-BE49-F238E27FC236}">
                <a16:creationId xmlns:a16="http://schemas.microsoft.com/office/drawing/2014/main" id="{11C9801A-9C78-463D-9D2B-4A1EE258BC79}"/>
              </a:ext>
            </a:extLst>
          </p:cNvPr>
          <p:cNvSpPr/>
          <p:nvPr/>
        </p:nvSpPr>
        <p:spPr>
          <a:xfrm rot="738562">
            <a:off x="5262769" y="3465610"/>
            <a:ext cx="175500" cy="2562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127" y="0"/>
                </a:moveTo>
                <a:lnTo>
                  <a:pt x="120000" y="109514"/>
                </a:lnTo>
                <a:lnTo>
                  <a:pt x="94468" y="111262"/>
                </a:lnTo>
                <a:lnTo>
                  <a:pt x="68936" y="113009"/>
                </a:lnTo>
                <a:lnTo>
                  <a:pt x="43404" y="116504"/>
                </a:lnTo>
                <a:lnTo>
                  <a:pt x="18723" y="120000"/>
                </a:lnTo>
                <a:lnTo>
                  <a:pt x="0" y="8737"/>
                </a:lnTo>
                <a:lnTo>
                  <a:pt x="25531" y="8155"/>
                </a:lnTo>
                <a:lnTo>
                  <a:pt x="51914" y="6407"/>
                </a:lnTo>
                <a:lnTo>
                  <a:pt x="76595" y="3495"/>
                </a:lnTo>
                <a:lnTo>
                  <a:pt x="102127" y="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Shape 208">
            <a:extLst>
              <a:ext uri="{FF2B5EF4-FFF2-40B4-BE49-F238E27FC236}">
                <a16:creationId xmlns:a16="http://schemas.microsoft.com/office/drawing/2014/main" id="{511227B0-7AAC-4863-A6E2-CD296A939F03}"/>
              </a:ext>
            </a:extLst>
          </p:cNvPr>
          <p:cNvSpPr/>
          <p:nvPr/>
        </p:nvSpPr>
        <p:spPr>
          <a:xfrm rot="18749848">
            <a:off x="5979721" y="2531660"/>
            <a:ext cx="299700" cy="25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1867" y="0"/>
                </a:moveTo>
                <a:lnTo>
                  <a:pt x="120000" y="56231"/>
                </a:lnTo>
                <a:lnTo>
                  <a:pt x="112531" y="71304"/>
                </a:lnTo>
                <a:lnTo>
                  <a:pt x="105560" y="87536"/>
                </a:lnTo>
                <a:lnTo>
                  <a:pt x="100082" y="103768"/>
                </a:lnTo>
                <a:lnTo>
                  <a:pt x="94605" y="120000"/>
                </a:lnTo>
                <a:lnTo>
                  <a:pt x="0" y="60289"/>
                </a:lnTo>
                <a:lnTo>
                  <a:pt x="8962" y="46376"/>
                </a:lnTo>
                <a:lnTo>
                  <a:pt x="17427" y="31304"/>
                </a:lnTo>
                <a:lnTo>
                  <a:pt x="24896" y="15652"/>
                </a:lnTo>
                <a:lnTo>
                  <a:pt x="31867" y="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Shape 209">
            <a:extLst>
              <a:ext uri="{FF2B5EF4-FFF2-40B4-BE49-F238E27FC236}">
                <a16:creationId xmlns:a16="http://schemas.microsoft.com/office/drawing/2014/main" id="{C9029241-7258-4AB3-A79D-CAB06455F125}"/>
              </a:ext>
            </a:extLst>
          </p:cNvPr>
          <p:cNvSpPr/>
          <p:nvPr/>
        </p:nvSpPr>
        <p:spPr>
          <a:xfrm>
            <a:off x="6220856" y="1741985"/>
            <a:ext cx="1219800" cy="12186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960" y="0"/>
                </a:moveTo>
                <a:lnTo>
                  <a:pt x="65565" y="244"/>
                </a:lnTo>
                <a:lnTo>
                  <a:pt x="70458" y="857"/>
                </a:lnTo>
                <a:lnTo>
                  <a:pt x="75351" y="1959"/>
                </a:lnTo>
                <a:lnTo>
                  <a:pt x="80122" y="3428"/>
                </a:lnTo>
                <a:lnTo>
                  <a:pt x="84770" y="5387"/>
                </a:lnTo>
                <a:lnTo>
                  <a:pt x="89296" y="7469"/>
                </a:lnTo>
                <a:lnTo>
                  <a:pt x="93700" y="10285"/>
                </a:lnTo>
                <a:lnTo>
                  <a:pt x="97859" y="13346"/>
                </a:lnTo>
                <a:lnTo>
                  <a:pt x="101896" y="17020"/>
                </a:lnTo>
                <a:lnTo>
                  <a:pt x="104831" y="20081"/>
                </a:lnTo>
                <a:lnTo>
                  <a:pt x="107645" y="23510"/>
                </a:lnTo>
                <a:lnTo>
                  <a:pt x="110214" y="26938"/>
                </a:lnTo>
                <a:lnTo>
                  <a:pt x="112415" y="30612"/>
                </a:lnTo>
                <a:lnTo>
                  <a:pt x="113639" y="33061"/>
                </a:lnTo>
                <a:lnTo>
                  <a:pt x="114862" y="35510"/>
                </a:lnTo>
                <a:lnTo>
                  <a:pt x="115840" y="38081"/>
                </a:lnTo>
                <a:lnTo>
                  <a:pt x="116819" y="40653"/>
                </a:lnTo>
                <a:lnTo>
                  <a:pt x="118287" y="45795"/>
                </a:lnTo>
                <a:lnTo>
                  <a:pt x="119388" y="51183"/>
                </a:lnTo>
                <a:lnTo>
                  <a:pt x="119877" y="56448"/>
                </a:lnTo>
                <a:lnTo>
                  <a:pt x="120000" y="61959"/>
                </a:lnTo>
                <a:lnTo>
                  <a:pt x="119633" y="67346"/>
                </a:lnTo>
                <a:lnTo>
                  <a:pt x="118654" y="72612"/>
                </a:lnTo>
                <a:lnTo>
                  <a:pt x="117308" y="78000"/>
                </a:lnTo>
                <a:lnTo>
                  <a:pt x="115351" y="83020"/>
                </a:lnTo>
                <a:lnTo>
                  <a:pt x="113027" y="88163"/>
                </a:lnTo>
                <a:lnTo>
                  <a:pt x="110214" y="92938"/>
                </a:lnTo>
                <a:lnTo>
                  <a:pt x="106911" y="97469"/>
                </a:lnTo>
                <a:lnTo>
                  <a:pt x="103119" y="101755"/>
                </a:lnTo>
                <a:lnTo>
                  <a:pt x="98837" y="105795"/>
                </a:lnTo>
                <a:lnTo>
                  <a:pt x="94311" y="109346"/>
                </a:lnTo>
                <a:lnTo>
                  <a:pt x="89541" y="112285"/>
                </a:lnTo>
                <a:lnTo>
                  <a:pt x="84525" y="114857"/>
                </a:lnTo>
                <a:lnTo>
                  <a:pt x="79510" y="116816"/>
                </a:lnTo>
                <a:lnTo>
                  <a:pt x="74128" y="118408"/>
                </a:lnTo>
                <a:lnTo>
                  <a:pt x="68623" y="119510"/>
                </a:lnTo>
                <a:lnTo>
                  <a:pt x="63241" y="120000"/>
                </a:lnTo>
                <a:lnTo>
                  <a:pt x="62507" y="120000"/>
                </a:lnTo>
                <a:lnTo>
                  <a:pt x="61773" y="120000"/>
                </a:lnTo>
                <a:lnTo>
                  <a:pt x="61162" y="120000"/>
                </a:lnTo>
                <a:lnTo>
                  <a:pt x="60305" y="120000"/>
                </a:lnTo>
                <a:lnTo>
                  <a:pt x="59449" y="120000"/>
                </a:lnTo>
                <a:lnTo>
                  <a:pt x="58837" y="120000"/>
                </a:lnTo>
                <a:lnTo>
                  <a:pt x="57981" y="120000"/>
                </a:lnTo>
                <a:lnTo>
                  <a:pt x="57125" y="120000"/>
                </a:lnTo>
                <a:lnTo>
                  <a:pt x="54801" y="119877"/>
                </a:lnTo>
                <a:lnTo>
                  <a:pt x="55657" y="119877"/>
                </a:lnTo>
                <a:lnTo>
                  <a:pt x="56391" y="119877"/>
                </a:lnTo>
                <a:lnTo>
                  <a:pt x="57125" y="119877"/>
                </a:lnTo>
                <a:lnTo>
                  <a:pt x="57859" y="119877"/>
                </a:lnTo>
                <a:lnTo>
                  <a:pt x="58593" y="119877"/>
                </a:lnTo>
                <a:lnTo>
                  <a:pt x="59204" y="119877"/>
                </a:lnTo>
                <a:lnTo>
                  <a:pt x="59938" y="119877"/>
                </a:lnTo>
                <a:lnTo>
                  <a:pt x="60550" y="119877"/>
                </a:lnTo>
                <a:lnTo>
                  <a:pt x="65932" y="119265"/>
                </a:lnTo>
                <a:lnTo>
                  <a:pt x="71070" y="118408"/>
                </a:lnTo>
                <a:lnTo>
                  <a:pt x="76207" y="116816"/>
                </a:lnTo>
                <a:lnTo>
                  <a:pt x="81100" y="114979"/>
                </a:lnTo>
                <a:lnTo>
                  <a:pt x="85871" y="112530"/>
                </a:lnTo>
                <a:lnTo>
                  <a:pt x="90519" y="109591"/>
                </a:lnTo>
                <a:lnTo>
                  <a:pt x="94923" y="106285"/>
                </a:lnTo>
                <a:lnTo>
                  <a:pt x="98960" y="102367"/>
                </a:lnTo>
                <a:lnTo>
                  <a:pt x="102507" y="98204"/>
                </a:lnTo>
                <a:lnTo>
                  <a:pt x="105810" y="93918"/>
                </a:lnTo>
                <a:lnTo>
                  <a:pt x="108623" y="89265"/>
                </a:lnTo>
                <a:lnTo>
                  <a:pt x="110703" y="84367"/>
                </a:lnTo>
                <a:lnTo>
                  <a:pt x="112538" y="79469"/>
                </a:lnTo>
                <a:lnTo>
                  <a:pt x="113883" y="74448"/>
                </a:lnTo>
                <a:lnTo>
                  <a:pt x="114740" y="69428"/>
                </a:lnTo>
                <a:lnTo>
                  <a:pt x="115107" y="64163"/>
                </a:lnTo>
                <a:lnTo>
                  <a:pt x="115107" y="59020"/>
                </a:lnTo>
                <a:lnTo>
                  <a:pt x="114617" y="53755"/>
                </a:lnTo>
                <a:lnTo>
                  <a:pt x="113516" y="48734"/>
                </a:lnTo>
                <a:lnTo>
                  <a:pt x="112171" y="43591"/>
                </a:lnTo>
                <a:lnTo>
                  <a:pt x="111192" y="41142"/>
                </a:lnTo>
                <a:lnTo>
                  <a:pt x="110214" y="38693"/>
                </a:lnTo>
                <a:lnTo>
                  <a:pt x="109113" y="36367"/>
                </a:lnTo>
                <a:lnTo>
                  <a:pt x="107889" y="34040"/>
                </a:lnTo>
                <a:lnTo>
                  <a:pt x="105688" y="30612"/>
                </a:lnTo>
                <a:lnTo>
                  <a:pt x="103241" y="27183"/>
                </a:lnTo>
                <a:lnTo>
                  <a:pt x="100672" y="24000"/>
                </a:lnTo>
                <a:lnTo>
                  <a:pt x="97614" y="20938"/>
                </a:lnTo>
                <a:lnTo>
                  <a:pt x="93944" y="17510"/>
                </a:lnTo>
                <a:lnTo>
                  <a:pt x="89785" y="14448"/>
                </a:lnTo>
                <a:lnTo>
                  <a:pt x="85749" y="11877"/>
                </a:lnTo>
                <a:lnTo>
                  <a:pt x="81345" y="9673"/>
                </a:lnTo>
                <a:lnTo>
                  <a:pt x="76819" y="7959"/>
                </a:lnTo>
                <a:lnTo>
                  <a:pt x="72293" y="6612"/>
                </a:lnTo>
                <a:lnTo>
                  <a:pt x="67522" y="5510"/>
                </a:lnTo>
                <a:lnTo>
                  <a:pt x="62874" y="4897"/>
                </a:lnTo>
                <a:lnTo>
                  <a:pt x="56636" y="4653"/>
                </a:lnTo>
                <a:lnTo>
                  <a:pt x="50275" y="5020"/>
                </a:lnTo>
                <a:lnTo>
                  <a:pt x="44036" y="6244"/>
                </a:lnTo>
                <a:lnTo>
                  <a:pt x="38042" y="8081"/>
                </a:lnTo>
                <a:lnTo>
                  <a:pt x="32171" y="10530"/>
                </a:lnTo>
                <a:lnTo>
                  <a:pt x="26544" y="13714"/>
                </a:lnTo>
                <a:lnTo>
                  <a:pt x="22996" y="16285"/>
                </a:lnTo>
                <a:lnTo>
                  <a:pt x="19571" y="18979"/>
                </a:lnTo>
                <a:lnTo>
                  <a:pt x="16269" y="22163"/>
                </a:lnTo>
                <a:lnTo>
                  <a:pt x="13822" y="24734"/>
                </a:lnTo>
                <a:lnTo>
                  <a:pt x="11620" y="27551"/>
                </a:lnTo>
                <a:lnTo>
                  <a:pt x="9785" y="30244"/>
                </a:lnTo>
                <a:lnTo>
                  <a:pt x="7828" y="33306"/>
                </a:lnTo>
                <a:lnTo>
                  <a:pt x="6360" y="36000"/>
                </a:lnTo>
                <a:lnTo>
                  <a:pt x="4892" y="38938"/>
                </a:lnTo>
                <a:lnTo>
                  <a:pt x="3669" y="41877"/>
                </a:lnTo>
                <a:lnTo>
                  <a:pt x="2813" y="44816"/>
                </a:lnTo>
                <a:lnTo>
                  <a:pt x="1712" y="48857"/>
                </a:lnTo>
                <a:lnTo>
                  <a:pt x="856" y="52775"/>
                </a:lnTo>
                <a:lnTo>
                  <a:pt x="244" y="56816"/>
                </a:lnTo>
                <a:lnTo>
                  <a:pt x="0" y="60734"/>
                </a:lnTo>
                <a:lnTo>
                  <a:pt x="122" y="58408"/>
                </a:lnTo>
                <a:lnTo>
                  <a:pt x="489" y="54367"/>
                </a:lnTo>
                <a:lnTo>
                  <a:pt x="978" y="50081"/>
                </a:lnTo>
                <a:lnTo>
                  <a:pt x="1834" y="45918"/>
                </a:lnTo>
                <a:lnTo>
                  <a:pt x="2935" y="41877"/>
                </a:lnTo>
                <a:lnTo>
                  <a:pt x="4036" y="38693"/>
                </a:lnTo>
                <a:lnTo>
                  <a:pt x="5259" y="35755"/>
                </a:lnTo>
                <a:lnTo>
                  <a:pt x="6605" y="32693"/>
                </a:lnTo>
                <a:lnTo>
                  <a:pt x="8195" y="29632"/>
                </a:lnTo>
                <a:lnTo>
                  <a:pt x="10152" y="26693"/>
                </a:lnTo>
                <a:lnTo>
                  <a:pt x="12232" y="23632"/>
                </a:lnTo>
                <a:lnTo>
                  <a:pt x="14556" y="20938"/>
                </a:lnTo>
                <a:lnTo>
                  <a:pt x="17003" y="18244"/>
                </a:lnTo>
                <a:lnTo>
                  <a:pt x="20428" y="14938"/>
                </a:lnTo>
                <a:lnTo>
                  <a:pt x="23975" y="12000"/>
                </a:lnTo>
                <a:lnTo>
                  <a:pt x="27645" y="9428"/>
                </a:lnTo>
                <a:lnTo>
                  <a:pt x="33516" y="6122"/>
                </a:lnTo>
                <a:lnTo>
                  <a:pt x="39633" y="3551"/>
                </a:lnTo>
                <a:lnTo>
                  <a:pt x="45993" y="1591"/>
                </a:lnTo>
                <a:lnTo>
                  <a:pt x="52477" y="367"/>
                </a:lnTo>
                <a:lnTo>
                  <a:pt x="58960" y="0"/>
                </a:lnTo>
                <a:close/>
              </a:path>
            </a:pathLst>
          </a:custGeom>
          <a:solidFill>
            <a:srgbClr val="F1C8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7E3E1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Shape 211">
            <a:extLst>
              <a:ext uri="{FF2B5EF4-FFF2-40B4-BE49-F238E27FC236}">
                <a16:creationId xmlns:a16="http://schemas.microsoft.com/office/drawing/2014/main" id="{CDEC36D1-6F60-4056-B3AB-D61CCBD39751}"/>
              </a:ext>
            </a:extLst>
          </p:cNvPr>
          <p:cNvSpPr/>
          <p:nvPr/>
        </p:nvSpPr>
        <p:spPr>
          <a:xfrm>
            <a:off x="6195961" y="2348015"/>
            <a:ext cx="568200" cy="6132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575" y="11683"/>
                </a:lnTo>
                <a:lnTo>
                  <a:pt x="3938" y="23123"/>
                </a:lnTo>
                <a:lnTo>
                  <a:pt x="7352" y="34320"/>
                </a:lnTo>
                <a:lnTo>
                  <a:pt x="12078" y="45273"/>
                </a:lnTo>
                <a:lnTo>
                  <a:pt x="17855" y="55983"/>
                </a:lnTo>
                <a:lnTo>
                  <a:pt x="24945" y="65963"/>
                </a:lnTo>
                <a:lnTo>
                  <a:pt x="32822" y="75699"/>
                </a:lnTo>
                <a:lnTo>
                  <a:pt x="42013" y="84949"/>
                </a:lnTo>
                <a:lnTo>
                  <a:pt x="50415" y="92008"/>
                </a:lnTo>
                <a:lnTo>
                  <a:pt x="59606" y="98093"/>
                </a:lnTo>
                <a:lnTo>
                  <a:pt x="69059" y="103691"/>
                </a:lnTo>
                <a:lnTo>
                  <a:pt x="78774" y="108559"/>
                </a:lnTo>
                <a:lnTo>
                  <a:pt x="89015" y="112697"/>
                </a:lnTo>
                <a:lnTo>
                  <a:pt x="99256" y="115618"/>
                </a:lnTo>
                <a:lnTo>
                  <a:pt x="109496" y="118296"/>
                </a:lnTo>
                <a:lnTo>
                  <a:pt x="120000" y="120000"/>
                </a:lnTo>
                <a:lnTo>
                  <a:pt x="115798" y="119269"/>
                </a:lnTo>
                <a:lnTo>
                  <a:pt x="105295" y="117809"/>
                </a:lnTo>
                <a:lnTo>
                  <a:pt x="95317" y="115375"/>
                </a:lnTo>
                <a:lnTo>
                  <a:pt x="85339" y="112210"/>
                </a:lnTo>
                <a:lnTo>
                  <a:pt x="76148" y="108316"/>
                </a:lnTo>
                <a:lnTo>
                  <a:pt x="66695" y="103935"/>
                </a:lnTo>
                <a:lnTo>
                  <a:pt x="57505" y="98336"/>
                </a:lnTo>
                <a:lnTo>
                  <a:pt x="49102" y="92494"/>
                </a:lnTo>
                <a:lnTo>
                  <a:pt x="40962" y="85679"/>
                </a:lnTo>
                <a:lnTo>
                  <a:pt x="32035" y="76916"/>
                </a:lnTo>
                <a:lnTo>
                  <a:pt x="24157" y="67667"/>
                </a:lnTo>
                <a:lnTo>
                  <a:pt x="17592" y="57931"/>
                </a:lnTo>
                <a:lnTo>
                  <a:pt x="12078" y="47464"/>
                </a:lnTo>
                <a:lnTo>
                  <a:pt x="7352" y="37241"/>
                </a:lnTo>
                <a:lnTo>
                  <a:pt x="4201" y="26288"/>
                </a:lnTo>
                <a:lnTo>
                  <a:pt x="1838" y="15578"/>
                </a:lnTo>
                <a:lnTo>
                  <a:pt x="262" y="4381"/>
                </a:lnTo>
                <a:lnTo>
                  <a:pt x="0" y="0"/>
                </a:lnTo>
                <a:close/>
              </a:path>
            </a:pathLst>
          </a:custGeom>
          <a:solidFill>
            <a:srgbClr val="B193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Shape 212">
            <a:extLst>
              <a:ext uri="{FF2B5EF4-FFF2-40B4-BE49-F238E27FC236}">
                <a16:creationId xmlns:a16="http://schemas.microsoft.com/office/drawing/2014/main" id="{0C9C65F9-5303-4FCF-9A75-2C39790129A2}"/>
              </a:ext>
            </a:extLst>
          </p:cNvPr>
          <p:cNvSpPr txBox="1"/>
          <p:nvPr/>
        </p:nvSpPr>
        <p:spPr>
          <a:xfrm>
            <a:off x="4906654" y="2651798"/>
            <a:ext cx="10260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it-IT" sz="1000" kern="0" err="1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Lagrangian</a:t>
            </a:r>
            <a:r>
              <a:rPr lang="it-IT" sz="1000" kern="0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it-IT" sz="1000" kern="0" err="1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Approach</a:t>
            </a:r>
            <a:endParaRPr sz="1000" kern="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" name="Shape 213">
            <a:extLst>
              <a:ext uri="{FF2B5EF4-FFF2-40B4-BE49-F238E27FC236}">
                <a16:creationId xmlns:a16="http://schemas.microsoft.com/office/drawing/2014/main" id="{7E9108DF-5E5F-46DB-83BF-AE53B23AD45E}"/>
              </a:ext>
            </a:extLst>
          </p:cNvPr>
          <p:cNvSpPr txBox="1"/>
          <p:nvPr/>
        </p:nvSpPr>
        <p:spPr>
          <a:xfrm>
            <a:off x="6293231" y="2513884"/>
            <a:ext cx="10260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it-IT" sz="1000" kern="0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Distributed System</a:t>
            </a:r>
            <a:endParaRPr sz="1000" kern="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Shape 214">
            <a:extLst>
              <a:ext uri="{FF2B5EF4-FFF2-40B4-BE49-F238E27FC236}">
                <a16:creationId xmlns:a16="http://schemas.microsoft.com/office/drawing/2014/main" id="{A40298A9-CB97-480D-A4A0-74FFB16F8816}"/>
              </a:ext>
            </a:extLst>
          </p:cNvPr>
          <p:cNvSpPr txBox="1"/>
          <p:nvPr/>
        </p:nvSpPr>
        <p:spPr>
          <a:xfrm>
            <a:off x="7611870" y="2751811"/>
            <a:ext cx="10260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it-IT" sz="1000" kern="0" err="1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Eulerian</a:t>
            </a:r>
            <a:r>
              <a:rPr lang="it-IT" sz="1000" kern="0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it-IT" sz="1000" kern="0" err="1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Approach</a:t>
            </a:r>
            <a:endParaRPr sz="1000" kern="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5" name="Shape 235">
            <a:extLst>
              <a:ext uri="{FF2B5EF4-FFF2-40B4-BE49-F238E27FC236}">
                <a16:creationId xmlns:a16="http://schemas.microsoft.com/office/drawing/2014/main" id="{BED089C2-8999-4752-A489-A598EB34A8E4}"/>
              </a:ext>
            </a:extLst>
          </p:cNvPr>
          <p:cNvGrpSpPr/>
          <p:nvPr/>
        </p:nvGrpSpPr>
        <p:grpSpPr>
          <a:xfrm>
            <a:off x="6602742" y="2039550"/>
            <a:ext cx="452420" cy="433992"/>
            <a:chOff x="5233525" y="4954450"/>
            <a:chExt cx="538275" cy="516350"/>
          </a:xfrm>
        </p:grpSpPr>
        <p:sp>
          <p:nvSpPr>
            <p:cNvPr id="56" name="Shape 236">
              <a:extLst>
                <a:ext uri="{FF2B5EF4-FFF2-40B4-BE49-F238E27FC236}">
                  <a16:creationId xmlns:a16="http://schemas.microsoft.com/office/drawing/2014/main" id="{2529AF7D-A5BC-43B6-83D0-97F78973D8EC}"/>
                </a:ext>
              </a:extLst>
            </p:cNvPr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C10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Shape 237">
              <a:extLst>
                <a:ext uri="{FF2B5EF4-FFF2-40B4-BE49-F238E27FC236}">
                  <a16:creationId xmlns:a16="http://schemas.microsoft.com/office/drawing/2014/main" id="{B499F7E9-A47C-4F80-91A8-292B385C0D44}"/>
                </a:ext>
              </a:extLst>
            </p:cNvPr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C10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Shape 238">
              <a:extLst>
                <a:ext uri="{FF2B5EF4-FFF2-40B4-BE49-F238E27FC236}">
                  <a16:creationId xmlns:a16="http://schemas.microsoft.com/office/drawing/2014/main" id="{165D67B4-B9DB-4F52-BCA9-E0B6E3FC65C7}"/>
                </a:ext>
              </a:extLst>
            </p:cNvPr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C10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Shape 239">
              <a:extLst>
                <a:ext uri="{FF2B5EF4-FFF2-40B4-BE49-F238E27FC236}">
                  <a16:creationId xmlns:a16="http://schemas.microsoft.com/office/drawing/2014/main" id="{A2D6B083-30D3-4378-B29E-F21F68E4E1BD}"/>
                </a:ext>
              </a:extLst>
            </p:cNvPr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C10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Shape 240">
              <a:extLst>
                <a:ext uri="{FF2B5EF4-FFF2-40B4-BE49-F238E27FC236}">
                  <a16:creationId xmlns:a16="http://schemas.microsoft.com/office/drawing/2014/main" id="{8C5F9043-6CE1-4B94-891E-DD79D2B3D70D}"/>
                </a:ext>
              </a:extLst>
            </p:cNvPr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C10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Shape 241">
              <a:extLst>
                <a:ext uri="{FF2B5EF4-FFF2-40B4-BE49-F238E27FC236}">
                  <a16:creationId xmlns:a16="http://schemas.microsoft.com/office/drawing/2014/main" id="{35AEEBE8-FC3B-44E3-BE05-BC3A1341453A}"/>
                </a:ext>
              </a:extLst>
            </p:cNvPr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C10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Shape 242">
              <a:extLst>
                <a:ext uri="{FF2B5EF4-FFF2-40B4-BE49-F238E27FC236}">
                  <a16:creationId xmlns:a16="http://schemas.microsoft.com/office/drawing/2014/main" id="{7219D022-993E-489E-A18A-1ECAE28F9170}"/>
                </a:ext>
              </a:extLst>
            </p:cNvPr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C10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Shape 243">
              <a:extLst>
                <a:ext uri="{FF2B5EF4-FFF2-40B4-BE49-F238E27FC236}">
                  <a16:creationId xmlns:a16="http://schemas.microsoft.com/office/drawing/2014/main" id="{561AA141-1E54-43BA-B466-7F0CA22367D2}"/>
                </a:ext>
              </a:extLst>
            </p:cNvPr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C10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" name="Shape 244">
              <a:extLst>
                <a:ext uri="{FF2B5EF4-FFF2-40B4-BE49-F238E27FC236}">
                  <a16:creationId xmlns:a16="http://schemas.microsoft.com/office/drawing/2014/main" id="{C4228A5B-1151-4329-8B9D-56E6E3F47537}"/>
                </a:ext>
              </a:extLst>
            </p:cNvPr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C10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" name="Shape 245">
              <a:extLst>
                <a:ext uri="{FF2B5EF4-FFF2-40B4-BE49-F238E27FC236}">
                  <a16:creationId xmlns:a16="http://schemas.microsoft.com/office/drawing/2014/main" id="{AA942C2A-8DBF-4855-9FC5-E2D4B5F4BE9F}"/>
                </a:ext>
              </a:extLst>
            </p:cNvPr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C10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Shape 246">
              <a:extLst>
                <a:ext uri="{FF2B5EF4-FFF2-40B4-BE49-F238E27FC236}">
                  <a16:creationId xmlns:a16="http://schemas.microsoft.com/office/drawing/2014/main" id="{38DD879C-0263-4B92-88E4-4364ABF370A6}"/>
                </a:ext>
              </a:extLst>
            </p:cNvPr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C10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67" name="Shape 193">
            <a:extLst>
              <a:ext uri="{FF2B5EF4-FFF2-40B4-BE49-F238E27FC236}">
                <a16:creationId xmlns:a16="http://schemas.microsoft.com/office/drawing/2014/main" id="{EE5CBA5F-599F-465A-9CF4-2AE3C0409C9B}"/>
              </a:ext>
            </a:extLst>
          </p:cNvPr>
          <p:cNvSpPr/>
          <p:nvPr/>
        </p:nvSpPr>
        <p:spPr>
          <a:xfrm>
            <a:off x="4744022" y="3695193"/>
            <a:ext cx="1211400" cy="1202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Shape 194">
            <a:extLst>
              <a:ext uri="{FF2B5EF4-FFF2-40B4-BE49-F238E27FC236}">
                <a16:creationId xmlns:a16="http://schemas.microsoft.com/office/drawing/2014/main" id="{71EDEC23-5CE7-49DF-A434-B51158609E80}"/>
              </a:ext>
            </a:extLst>
          </p:cNvPr>
          <p:cNvSpPr/>
          <p:nvPr/>
        </p:nvSpPr>
        <p:spPr>
          <a:xfrm>
            <a:off x="4941146" y="4187322"/>
            <a:ext cx="1038600" cy="731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568" y="0"/>
                </a:moveTo>
                <a:lnTo>
                  <a:pt x="119856" y="8775"/>
                </a:lnTo>
                <a:lnTo>
                  <a:pt x="120000" y="22040"/>
                </a:lnTo>
                <a:lnTo>
                  <a:pt x="119568" y="28571"/>
                </a:lnTo>
                <a:lnTo>
                  <a:pt x="118850" y="35102"/>
                </a:lnTo>
                <a:lnTo>
                  <a:pt x="117988" y="41632"/>
                </a:lnTo>
                <a:lnTo>
                  <a:pt x="116694" y="47959"/>
                </a:lnTo>
                <a:lnTo>
                  <a:pt x="115113" y="54285"/>
                </a:lnTo>
                <a:lnTo>
                  <a:pt x="113245" y="60408"/>
                </a:lnTo>
                <a:lnTo>
                  <a:pt x="111377" y="65510"/>
                </a:lnTo>
                <a:lnTo>
                  <a:pt x="109221" y="70816"/>
                </a:lnTo>
                <a:lnTo>
                  <a:pt x="106922" y="75918"/>
                </a:lnTo>
                <a:lnTo>
                  <a:pt x="104479" y="80612"/>
                </a:lnTo>
                <a:lnTo>
                  <a:pt x="103185" y="82653"/>
                </a:lnTo>
                <a:lnTo>
                  <a:pt x="102035" y="84693"/>
                </a:lnTo>
                <a:lnTo>
                  <a:pt x="100742" y="86530"/>
                </a:lnTo>
                <a:lnTo>
                  <a:pt x="99449" y="88571"/>
                </a:lnTo>
                <a:lnTo>
                  <a:pt x="95425" y="94081"/>
                </a:lnTo>
                <a:lnTo>
                  <a:pt x="90970" y="99183"/>
                </a:lnTo>
                <a:lnTo>
                  <a:pt x="86514" y="103673"/>
                </a:lnTo>
                <a:lnTo>
                  <a:pt x="79329" y="109387"/>
                </a:lnTo>
                <a:lnTo>
                  <a:pt x="71856" y="113877"/>
                </a:lnTo>
                <a:lnTo>
                  <a:pt x="64095" y="117142"/>
                </a:lnTo>
                <a:lnTo>
                  <a:pt x="56191" y="119183"/>
                </a:lnTo>
                <a:lnTo>
                  <a:pt x="48287" y="120000"/>
                </a:lnTo>
                <a:lnTo>
                  <a:pt x="40239" y="119591"/>
                </a:lnTo>
                <a:lnTo>
                  <a:pt x="35640" y="118775"/>
                </a:lnTo>
                <a:lnTo>
                  <a:pt x="31041" y="117551"/>
                </a:lnTo>
                <a:lnTo>
                  <a:pt x="26586" y="115918"/>
                </a:lnTo>
                <a:lnTo>
                  <a:pt x="22275" y="113877"/>
                </a:lnTo>
                <a:lnTo>
                  <a:pt x="17676" y="111428"/>
                </a:lnTo>
                <a:lnTo>
                  <a:pt x="13508" y="108367"/>
                </a:lnTo>
                <a:lnTo>
                  <a:pt x="9341" y="105306"/>
                </a:lnTo>
                <a:lnTo>
                  <a:pt x="5317" y="101632"/>
                </a:lnTo>
                <a:lnTo>
                  <a:pt x="2730" y="99183"/>
                </a:lnTo>
                <a:lnTo>
                  <a:pt x="2443" y="98979"/>
                </a:lnTo>
                <a:lnTo>
                  <a:pt x="0" y="96326"/>
                </a:lnTo>
                <a:lnTo>
                  <a:pt x="4167" y="100204"/>
                </a:lnTo>
                <a:lnTo>
                  <a:pt x="8622" y="103673"/>
                </a:lnTo>
                <a:lnTo>
                  <a:pt x="13077" y="106734"/>
                </a:lnTo>
                <a:lnTo>
                  <a:pt x="17532" y="109387"/>
                </a:lnTo>
                <a:lnTo>
                  <a:pt x="22275" y="111428"/>
                </a:lnTo>
                <a:lnTo>
                  <a:pt x="27017" y="113061"/>
                </a:lnTo>
                <a:lnTo>
                  <a:pt x="31616" y="114489"/>
                </a:lnTo>
                <a:lnTo>
                  <a:pt x="36502" y="115102"/>
                </a:lnTo>
                <a:lnTo>
                  <a:pt x="44838" y="115510"/>
                </a:lnTo>
                <a:lnTo>
                  <a:pt x="53173" y="114897"/>
                </a:lnTo>
                <a:lnTo>
                  <a:pt x="61365" y="112653"/>
                </a:lnTo>
                <a:lnTo>
                  <a:pt x="69413" y="109183"/>
                </a:lnTo>
                <a:lnTo>
                  <a:pt x="74586" y="106122"/>
                </a:lnTo>
                <a:lnTo>
                  <a:pt x="79760" y="102857"/>
                </a:lnTo>
                <a:lnTo>
                  <a:pt x="84646" y="98571"/>
                </a:lnTo>
                <a:lnTo>
                  <a:pt x="89389" y="93877"/>
                </a:lnTo>
                <a:lnTo>
                  <a:pt x="93844" y="88571"/>
                </a:lnTo>
                <a:lnTo>
                  <a:pt x="98155" y="82857"/>
                </a:lnTo>
                <a:lnTo>
                  <a:pt x="99449" y="80816"/>
                </a:lnTo>
                <a:lnTo>
                  <a:pt x="100742" y="78775"/>
                </a:lnTo>
                <a:lnTo>
                  <a:pt x="102035" y="76734"/>
                </a:lnTo>
                <a:lnTo>
                  <a:pt x="103329" y="74693"/>
                </a:lnTo>
                <a:lnTo>
                  <a:pt x="105916" y="69795"/>
                </a:lnTo>
                <a:lnTo>
                  <a:pt x="108359" y="64489"/>
                </a:lnTo>
                <a:lnTo>
                  <a:pt x="110514" y="58979"/>
                </a:lnTo>
                <a:lnTo>
                  <a:pt x="112526" y="53469"/>
                </a:lnTo>
                <a:lnTo>
                  <a:pt x="114395" y="47142"/>
                </a:lnTo>
                <a:lnTo>
                  <a:pt x="115976" y="40408"/>
                </a:lnTo>
                <a:lnTo>
                  <a:pt x="117413" y="33877"/>
                </a:lnTo>
                <a:lnTo>
                  <a:pt x="118419" y="27346"/>
                </a:lnTo>
                <a:lnTo>
                  <a:pt x="118994" y="20408"/>
                </a:lnTo>
                <a:lnTo>
                  <a:pt x="119568" y="13673"/>
                </a:lnTo>
                <a:lnTo>
                  <a:pt x="119712" y="6734"/>
                </a:lnTo>
                <a:lnTo>
                  <a:pt x="119568" y="0"/>
                </a:lnTo>
                <a:close/>
              </a:path>
            </a:pathLst>
          </a:custGeom>
          <a:solidFill>
            <a:srgbClr val="5B8D0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Shape 195">
            <a:extLst>
              <a:ext uri="{FF2B5EF4-FFF2-40B4-BE49-F238E27FC236}">
                <a16:creationId xmlns:a16="http://schemas.microsoft.com/office/drawing/2014/main" id="{7994B2F9-8869-47B1-B6C9-02553B1074AB}"/>
              </a:ext>
            </a:extLst>
          </p:cNvPr>
          <p:cNvSpPr/>
          <p:nvPr/>
        </p:nvSpPr>
        <p:spPr>
          <a:xfrm>
            <a:off x="4737427" y="3671801"/>
            <a:ext cx="1223700" cy="1133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902" y="0"/>
                </a:moveTo>
                <a:lnTo>
                  <a:pt x="65487" y="131"/>
                </a:lnTo>
                <a:lnTo>
                  <a:pt x="70365" y="922"/>
                </a:lnTo>
                <a:lnTo>
                  <a:pt x="75121" y="2107"/>
                </a:lnTo>
                <a:lnTo>
                  <a:pt x="79878" y="3688"/>
                </a:lnTo>
                <a:lnTo>
                  <a:pt x="84634" y="5664"/>
                </a:lnTo>
                <a:lnTo>
                  <a:pt x="89146" y="8035"/>
                </a:lnTo>
                <a:lnTo>
                  <a:pt x="93536" y="11064"/>
                </a:lnTo>
                <a:lnTo>
                  <a:pt x="97682" y="14357"/>
                </a:lnTo>
                <a:lnTo>
                  <a:pt x="101585" y="18046"/>
                </a:lnTo>
                <a:lnTo>
                  <a:pt x="105365" y="22392"/>
                </a:lnTo>
                <a:lnTo>
                  <a:pt x="108658" y="26871"/>
                </a:lnTo>
                <a:lnTo>
                  <a:pt x="111585" y="31613"/>
                </a:lnTo>
                <a:lnTo>
                  <a:pt x="113902" y="36619"/>
                </a:lnTo>
                <a:lnTo>
                  <a:pt x="115853" y="41624"/>
                </a:lnTo>
                <a:lnTo>
                  <a:pt x="117560" y="46893"/>
                </a:lnTo>
                <a:lnTo>
                  <a:pt x="118780" y="52294"/>
                </a:lnTo>
                <a:lnTo>
                  <a:pt x="119390" y="57694"/>
                </a:lnTo>
                <a:lnTo>
                  <a:pt x="120000" y="63622"/>
                </a:lnTo>
                <a:lnTo>
                  <a:pt x="119268" y="58485"/>
                </a:lnTo>
                <a:lnTo>
                  <a:pt x="118170" y="53216"/>
                </a:lnTo>
                <a:lnTo>
                  <a:pt x="116707" y="48210"/>
                </a:lnTo>
                <a:lnTo>
                  <a:pt x="114634" y="43205"/>
                </a:lnTo>
                <a:lnTo>
                  <a:pt x="112317" y="38594"/>
                </a:lnTo>
                <a:lnTo>
                  <a:pt x="109634" y="33984"/>
                </a:lnTo>
                <a:lnTo>
                  <a:pt x="106463" y="29769"/>
                </a:lnTo>
                <a:lnTo>
                  <a:pt x="102926" y="25554"/>
                </a:lnTo>
                <a:lnTo>
                  <a:pt x="99146" y="22129"/>
                </a:lnTo>
                <a:lnTo>
                  <a:pt x="95243" y="18836"/>
                </a:lnTo>
                <a:lnTo>
                  <a:pt x="90975" y="16070"/>
                </a:lnTo>
                <a:lnTo>
                  <a:pt x="86585" y="13699"/>
                </a:lnTo>
                <a:lnTo>
                  <a:pt x="82073" y="11723"/>
                </a:lnTo>
                <a:lnTo>
                  <a:pt x="77560" y="10142"/>
                </a:lnTo>
                <a:lnTo>
                  <a:pt x="72804" y="9088"/>
                </a:lnTo>
                <a:lnTo>
                  <a:pt x="68170" y="8430"/>
                </a:lnTo>
                <a:lnTo>
                  <a:pt x="61951" y="8035"/>
                </a:lnTo>
                <a:lnTo>
                  <a:pt x="55609" y="8693"/>
                </a:lnTo>
                <a:lnTo>
                  <a:pt x="49390" y="9879"/>
                </a:lnTo>
                <a:lnTo>
                  <a:pt x="43414" y="11723"/>
                </a:lnTo>
                <a:lnTo>
                  <a:pt x="37560" y="14357"/>
                </a:lnTo>
                <a:lnTo>
                  <a:pt x="31829" y="17782"/>
                </a:lnTo>
                <a:lnTo>
                  <a:pt x="28292" y="20548"/>
                </a:lnTo>
                <a:lnTo>
                  <a:pt x="24878" y="23578"/>
                </a:lnTo>
                <a:lnTo>
                  <a:pt x="21585" y="26871"/>
                </a:lnTo>
                <a:lnTo>
                  <a:pt x="17804" y="31613"/>
                </a:lnTo>
                <a:lnTo>
                  <a:pt x="14390" y="36750"/>
                </a:lnTo>
                <a:lnTo>
                  <a:pt x="11585" y="42151"/>
                </a:lnTo>
                <a:lnTo>
                  <a:pt x="9268" y="47683"/>
                </a:lnTo>
                <a:lnTo>
                  <a:pt x="7560" y="53216"/>
                </a:lnTo>
                <a:lnTo>
                  <a:pt x="6341" y="59143"/>
                </a:lnTo>
                <a:lnTo>
                  <a:pt x="5609" y="65071"/>
                </a:lnTo>
                <a:lnTo>
                  <a:pt x="5365" y="71130"/>
                </a:lnTo>
                <a:lnTo>
                  <a:pt x="5731" y="76926"/>
                </a:lnTo>
                <a:lnTo>
                  <a:pt x="6585" y="82854"/>
                </a:lnTo>
                <a:lnTo>
                  <a:pt x="8048" y="88781"/>
                </a:lnTo>
                <a:lnTo>
                  <a:pt x="10000" y="94313"/>
                </a:lnTo>
                <a:lnTo>
                  <a:pt x="12439" y="99846"/>
                </a:lnTo>
                <a:lnTo>
                  <a:pt x="15365" y="105115"/>
                </a:lnTo>
                <a:lnTo>
                  <a:pt x="18902" y="110120"/>
                </a:lnTo>
                <a:lnTo>
                  <a:pt x="22804" y="114731"/>
                </a:lnTo>
                <a:lnTo>
                  <a:pt x="24146" y="116048"/>
                </a:lnTo>
                <a:lnTo>
                  <a:pt x="25731" y="117497"/>
                </a:lnTo>
                <a:lnTo>
                  <a:pt x="27073" y="118682"/>
                </a:lnTo>
                <a:lnTo>
                  <a:pt x="28536" y="119999"/>
                </a:lnTo>
                <a:lnTo>
                  <a:pt x="24146" y="116311"/>
                </a:lnTo>
                <a:lnTo>
                  <a:pt x="22560" y="115126"/>
                </a:lnTo>
                <a:lnTo>
                  <a:pt x="21097" y="113809"/>
                </a:lnTo>
                <a:lnTo>
                  <a:pt x="19634" y="112360"/>
                </a:lnTo>
                <a:lnTo>
                  <a:pt x="18170" y="111042"/>
                </a:lnTo>
                <a:lnTo>
                  <a:pt x="14146" y="106169"/>
                </a:lnTo>
                <a:lnTo>
                  <a:pt x="10365" y="101031"/>
                </a:lnTo>
                <a:lnTo>
                  <a:pt x="7317" y="95367"/>
                </a:lnTo>
                <a:lnTo>
                  <a:pt x="4878" y="89835"/>
                </a:lnTo>
                <a:lnTo>
                  <a:pt x="2804" y="83907"/>
                </a:lnTo>
                <a:lnTo>
                  <a:pt x="1341" y="77848"/>
                </a:lnTo>
                <a:lnTo>
                  <a:pt x="487" y="71657"/>
                </a:lnTo>
                <a:lnTo>
                  <a:pt x="0" y="65466"/>
                </a:lnTo>
                <a:lnTo>
                  <a:pt x="243" y="59275"/>
                </a:lnTo>
                <a:lnTo>
                  <a:pt x="975" y="53084"/>
                </a:lnTo>
                <a:lnTo>
                  <a:pt x="2195" y="46893"/>
                </a:lnTo>
                <a:lnTo>
                  <a:pt x="4146" y="41097"/>
                </a:lnTo>
                <a:lnTo>
                  <a:pt x="6463" y="35301"/>
                </a:lnTo>
                <a:lnTo>
                  <a:pt x="9512" y="29769"/>
                </a:lnTo>
                <a:lnTo>
                  <a:pt x="12926" y="24368"/>
                </a:lnTo>
                <a:lnTo>
                  <a:pt x="16951" y="19363"/>
                </a:lnTo>
                <a:lnTo>
                  <a:pt x="20365" y="16070"/>
                </a:lnTo>
                <a:lnTo>
                  <a:pt x="23902" y="12908"/>
                </a:lnTo>
                <a:lnTo>
                  <a:pt x="27560" y="10142"/>
                </a:lnTo>
                <a:lnTo>
                  <a:pt x="33414" y="6454"/>
                </a:lnTo>
                <a:lnTo>
                  <a:pt x="39634" y="3688"/>
                </a:lnTo>
                <a:lnTo>
                  <a:pt x="45853" y="1712"/>
                </a:lnTo>
                <a:lnTo>
                  <a:pt x="52439" y="395"/>
                </a:lnTo>
                <a:lnTo>
                  <a:pt x="58902" y="0"/>
                </a:lnTo>
                <a:close/>
              </a:path>
            </a:pathLst>
          </a:custGeom>
          <a:solidFill>
            <a:srgbClr val="5B8D0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Shape 212">
            <a:extLst>
              <a:ext uri="{FF2B5EF4-FFF2-40B4-BE49-F238E27FC236}">
                <a16:creationId xmlns:a16="http://schemas.microsoft.com/office/drawing/2014/main" id="{2FC73EE1-7F9A-4224-BE22-1511EA433353}"/>
              </a:ext>
            </a:extLst>
          </p:cNvPr>
          <p:cNvSpPr txBox="1"/>
          <p:nvPr/>
        </p:nvSpPr>
        <p:spPr>
          <a:xfrm>
            <a:off x="4836277" y="4120344"/>
            <a:ext cx="10260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it-IT" sz="1000" kern="0" err="1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Deterministic</a:t>
            </a:r>
            <a:r>
              <a:rPr lang="it-IT" sz="1000" kern="0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 Control</a:t>
            </a:r>
            <a:endParaRPr sz="1000" kern="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Shape 192">
            <a:extLst>
              <a:ext uri="{FF2B5EF4-FFF2-40B4-BE49-F238E27FC236}">
                <a16:creationId xmlns:a16="http://schemas.microsoft.com/office/drawing/2014/main" id="{E38EFA33-5318-4DE6-9A85-2C21BC0E1E98}"/>
              </a:ext>
            </a:extLst>
          </p:cNvPr>
          <p:cNvSpPr/>
          <p:nvPr/>
        </p:nvSpPr>
        <p:spPr>
          <a:xfrm>
            <a:off x="7760668" y="3864444"/>
            <a:ext cx="1211400" cy="1202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Shape 197">
            <a:extLst>
              <a:ext uri="{FF2B5EF4-FFF2-40B4-BE49-F238E27FC236}">
                <a16:creationId xmlns:a16="http://schemas.microsoft.com/office/drawing/2014/main" id="{5BE4F4DA-4245-4DEC-B5AD-B94DF7A95B54}"/>
              </a:ext>
            </a:extLst>
          </p:cNvPr>
          <p:cNvSpPr/>
          <p:nvPr/>
        </p:nvSpPr>
        <p:spPr>
          <a:xfrm>
            <a:off x="7736344" y="3823803"/>
            <a:ext cx="863100" cy="782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7838" y="0"/>
                </a:moveTo>
                <a:lnTo>
                  <a:pt x="90605" y="0"/>
                </a:lnTo>
                <a:lnTo>
                  <a:pt x="93198" y="381"/>
                </a:lnTo>
                <a:lnTo>
                  <a:pt x="95792" y="572"/>
                </a:lnTo>
                <a:lnTo>
                  <a:pt x="100461" y="953"/>
                </a:lnTo>
                <a:lnTo>
                  <a:pt x="105129" y="2098"/>
                </a:lnTo>
                <a:lnTo>
                  <a:pt x="109798" y="3052"/>
                </a:lnTo>
                <a:lnTo>
                  <a:pt x="114466" y="4578"/>
                </a:lnTo>
                <a:lnTo>
                  <a:pt x="120000" y="6486"/>
                </a:lnTo>
                <a:lnTo>
                  <a:pt x="115331" y="4960"/>
                </a:lnTo>
                <a:lnTo>
                  <a:pt x="110489" y="3624"/>
                </a:lnTo>
                <a:lnTo>
                  <a:pt x="105648" y="2861"/>
                </a:lnTo>
                <a:lnTo>
                  <a:pt x="100634" y="2289"/>
                </a:lnTo>
                <a:lnTo>
                  <a:pt x="98040" y="2098"/>
                </a:lnTo>
                <a:lnTo>
                  <a:pt x="95273" y="1717"/>
                </a:lnTo>
                <a:lnTo>
                  <a:pt x="92507" y="1717"/>
                </a:lnTo>
                <a:lnTo>
                  <a:pt x="89567" y="1717"/>
                </a:lnTo>
                <a:lnTo>
                  <a:pt x="84380" y="2289"/>
                </a:lnTo>
                <a:lnTo>
                  <a:pt x="79193" y="2861"/>
                </a:lnTo>
                <a:lnTo>
                  <a:pt x="74005" y="4006"/>
                </a:lnTo>
                <a:lnTo>
                  <a:pt x="68991" y="5151"/>
                </a:lnTo>
                <a:lnTo>
                  <a:pt x="63112" y="7058"/>
                </a:lnTo>
                <a:lnTo>
                  <a:pt x="57406" y="9538"/>
                </a:lnTo>
                <a:lnTo>
                  <a:pt x="52046" y="12209"/>
                </a:lnTo>
                <a:lnTo>
                  <a:pt x="46512" y="15453"/>
                </a:lnTo>
                <a:lnTo>
                  <a:pt x="41152" y="19077"/>
                </a:lnTo>
                <a:lnTo>
                  <a:pt x="36138" y="23084"/>
                </a:lnTo>
                <a:lnTo>
                  <a:pt x="31296" y="27662"/>
                </a:lnTo>
                <a:lnTo>
                  <a:pt x="26628" y="32432"/>
                </a:lnTo>
                <a:lnTo>
                  <a:pt x="21613" y="38728"/>
                </a:lnTo>
                <a:lnTo>
                  <a:pt x="17118" y="45214"/>
                </a:lnTo>
                <a:lnTo>
                  <a:pt x="13314" y="51891"/>
                </a:lnTo>
                <a:lnTo>
                  <a:pt x="9855" y="58950"/>
                </a:lnTo>
                <a:lnTo>
                  <a:pt x="6916" y="66200"/>
                </a:lnTo>
                <a:lnTo>
                  <a:pt x="4668" y="73640"/>
                </a:lnTo>
                <a:lnTo>
                  <a:pt x="2247" y="85087"/>
                </a:lnTo>
                <a:lnTo>
                  <a:pt x="864" y="96724"/>
                </a:lnTo>
                <a:lnTo>
                  <a:pt x="864" y="108362"/>
                </a:lnTo>
                <a:lnTo>
                  <a:pt x="2074" y="120000"/>
                </a:lnTo>
                <a:lnTo>
                  <a:pt x="1556" y="116565"/>
                </a:lnTo>
                <a:lnTo>
                  <a:pt x="1383" y="115230"/>
                </a:lnTo>
                <a:lnTo>
                  <a:pt x="1210" y="113322"/>
                </a:lnTo>
                <a:lnTo>
                  <a:pt x="0" y="102257"/>
                </a:lnTo>
                <a:lnTo>
                  <a:pt x="0" y="91192"/>
                </a:lnTo>
                <a:lnTo>
                  <a:pt x="1383" y="80127"/>
                </a:lnTo>
                <a:lnTo>
                  <a:pt x="3631" y="68871"/>
                </a:lnTo>
                <a:lnTo>
                  <a:pt x="5706" y="62003"/>
                </a:lnTo>
                <a:lnTo>
                  <a:pt x="8472" y="54944"/>
                </a:lnTo>
                <a:lnTo>
                  <a:pt x="11757" y="48267"/>
                </a:lnTo>
                <a:lnTo>
                  <a:pt x="15561" y="41589"/>
                </a:lnTo>
                <a:lnTo>
                  <a:pt x="19884" y="35484"/>
                </a:lnTo>
                <a:lnTo>
                  <a:pt x="24726" y="29570"/>
                </a:lnTo>
                <a:lnTo>
                  <a:pt x="29221" y="24801"/>
                </a:lnTo>
                <a:lnTo>
                  <a:pt x="33717" y="20413"/>
                </a:lnTo>
                <a:lnTo>
                  <a:pt x="38559" y="16406"/>
                </a:lnTo>
                <a:lnTo>
                  <a:pt x="43573" y="13163"/>
                </a:lnTo>
                <a:lnTo>
                  <a:pt x="48933" y="9920"/>
                </a:lnTo>
                <a:lnTo>
                  <a:pt x="54293" y="7249"/>
                </a:lnTo>
                <a:lnTo>
                  <a:pt x="59654" y="4960"/>
                </a:lnTo>
                <a:lnTo>
                  <a:pt x="65360" y="3243"/>
                </a:lnTo>
                <a:lnTo>
                  <a:pt x="70201" y="2098"/>
                </a:lnTo>
                <a:lnTo>
                  <a:pt x="75216" y="953"/>
                </a:lnTo>
                <a:lnTo>
                  <a:pt x="80230" y="381"/>
                </a:lnTo>
                <a:lnTo>
                  <a:pt x="85244" y="0"/>
                </a:lnTo>
                <a:lnTo>
                  <a:pt x="87838" y="0"/>
                </a:lnTo>
                <a:close/>
              </a:path>
            </a:pathLst>
          </a:custGeom>
          <a:solidFill>
            <a:srgbClr val="1B7EA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Shape 198">
            <a:extLst>
              <a:ext uri="{FF2B5EF4-FFF2-40B4-BE49-F238E27FC236}">
                <a16:creationId xmlns:a16="http://schemas.microsoft.com/office/drawing/2014/main" id="{50AB81A0-7AF3-4CF1-A3A5-D5126291E24B}"/>
              </a:ext>
            </a:extLst>
          </p:cNvPr>
          <p:cNvSpPr/>
          <p:nvPr/>
        </p:nvSpPr>
        <p:spPr>
          <a:xfrm>
            <a:off x="7794791" y="3905878"/>
            <a:ext cx="1215900" cy="1198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6319" y="0"/>
                </a:moveTo>
                <a:lnTo>
                  <a:pt x="80490" y="1618"/>
                </a:lnTo>
                <a:lnTo>
                  <a:pt x="86134" y="3983"/>
                </a:lnTo>
                <a:lnTo>
                  <a:pt x="91533" y="6970"/>
                </a:lnTo>
                <a:lnTo>
                  <a:pt x="96809" y="10705"/>
                </a:lnTo>
                <a:lnTo>
                  <a:pt x="101717" y="15062"/>
                </a:lnTo>
                <a:lnTo>
                  <a:pt x="105889" y="19668"/>
                </a:lnTo>
                <a:lnTo>
                  <a:pt x="109570" y="24522"/>
                </a:lnTo>
                <a:lnTo>
                  <a:pt x="112515" y="29626"/>
                </a:lnTo>
                <a:lnTo>
                  <a:pt x="115214" y="34979"/>
                </a:lnTo>
                <a:lnTo>
                  <a:pt x="117177" y="40580"/>
                </a:lnTo>
                <a:lnTo>
                  <a:pt x="118650" y="46182"/>
                </a:lnTo>
                <a:lnTo>
                  <a:pt x="119509" y="52033"/>
                </a:lnTo>
                <a:lnTo>
                  <a:pt x="120000" y="57883"/>
                </a:lnTo>
                <a:lnTo>
                  <a:pt x="119631" y="63734"/>
                </a:lnTo>
                <a:lnTo>
                  <a:pt x="119018" y="69585"/>
                </a:lnTo>
                <a:lnTo>
                  <a:pt x="117791" y="75311"/>
                </a:lnTo>
                <a:lnTo>
                  <a:pt x="115828" y="81037"/>
                </a:lnTo>
                <a:lnTo>
                  <a:pt x="113496" y="86390"/>
                </a:lnTo>
                <a:lnTo>
                  <a:pt x="110552" y="91742"/>
                </a:lnTo>
                <a:lnTo>
                  <a:pt x="107116" y="96721"/>
                </a:lnTo>
                <a:lnTo>
                  <a:pt x="102944" y="101452"/>
                </a:lnTo>
                <a:lnTo>
                  <a:pt x="99509" y="104688"/>
                </a:lnTo>
                <a:lnTo>
                  <a:pt x="95950" y="107551"/>
                </a:lnTo>
                <a:lnTo>
                  <a:pt x="92269" y="110165"/>
                </a:lnTo>
                <a:lnTo>
                  <a:pt x="86380" y="113651"/>
                </a:lnTo>
                <a:lnTo>
                  <a:pt x="80368" y="116390"/>
                </a:lnTo>
                <a:lnTo>
                  <a:pt x="73865" y="118257"/>
                </a:lnTo>
                <a:lnTo>
                  <a:pt x="67484" y="119377"/>
                </a:lnTo>
                <a:lnTo>
                  <a:pt x="60858" y="120000"/>
                </a:lnTo>
                <a:lnTo>
                  <a:pt x="54233" y="119626"/>
                </a:lnTo>
                <a:lnTo>
                  <a:pt x="49325" y="119004"/>
                </a:lnTo>
                <a:lnTo>
                  <a:pt x="44417" y="118008"/>
                </a:lnTo>
                <a:lnTo>
                  <a:pt x="39631" y="116514"/>
                </a:lnTo>
                <a:lnTo>
                  <a:pt x="34969" y="114522"/>
                </a:lnTo>
                <a:lnTo>
                  <a:pt x="30429" y="112282"/>
                </a:lnTo>
                <a:lnTo>
                  <a:pt x="26012" y="109543"/>
                </a:lnTo>
                <a:lnTo>
                  <a:pt x="21963" y="106307"/>
                </a:lnTo>
                <a:lnTo>
                  <a:pt x="17914" y="102821"/>
                </a:lnTo>
                <a:lnTo>
                  <a:pt x="14601" y="99460"/>
                </a:lnTo>
                <a:lnTo>
                  <a:pt x="11779" y="95850"/>
                </a:lnTo>
                <a:lnTo>
                  <a:pt x="9325" y="92116"/>
                </a:lnTo>
                <a:lnTo>
                  <a:pt x="6993" y="88381"/>
                </a:lnTo>
                <a:lnTo>
                  <a:pt x="5030" y="84398"/>
                </a:lnTo>
                <a:lnTo>
                  <a:pt x="3435" y="80290"/>
                </a:lnTo>
                <a:lnTo>
                  <a:pt x="2085" y="76182"/>
                </a:lnTo>
                <a:lnTo>
                  <a:pt x="981" y="71825"/>
                </a:lnTo>
                <a:lnTo>
                  <a:pt x="0" y="67468"/>
                </a:lnTo>
                <a:lnTo>
                  <a:pt x="1104" y="71576"/>
                </a:lnTo>
                <a:lnTo>
                  <a:pt x="2331" y="75560"/>
                </a:lnTo>
                <a:lnTo>
                  <a:pt x="3926" y="79668"/>
                </a:lnTo>
                <a:lnTo>
                  <a:pt x="5889" y="83402"/>
                </a:lnTo>
                <a:lnTo>
                  <a:pt x="8098" y="87012"/>
                </a:lnTo>
                <a:lnTo>
                  <a:pt x="10552" y="90622"/>
                </a:lnTo>
                <a:lnTo>
                  <a:pt x="13251" y="93983"/>
                </a:lnTo>
                <a:lnTo>
                  <a:pt x="16319" y="97344"/>
                </a:lnTo>
                <a:lnTo>
                  <a:pt x="20122" y="100580"/>
                </a:lnTo>
                <a:lnTo>
                  <a:pt x="24171" y="103692"/>
                </a:lnTo>
                <a:lnTo>
                  <a:pt x="28343" y="106307"/>
                </a:lnTo>
                <a:lnTo>
                  <a:pt x="32760" y="108547"/>
                </a:lnTo>
                <a:lnTo>
                  <a:pt x="37177" y="110414"/>
                </a:lnTo>
                <a:lnTo>
                  <a:pt x="41840" y="111784"/>
                </a:lnTo>
                <a:lnTo>
                  <a:pt x="46503" y="112904"/>
                </a:lnTo>
                <a:lnTo>
                  <a:pt x="51288" y="113402"/>
                </a:lnTo>
                <a:lnTo>
                  <a:pt x="57546" y="113651"/>
                </a:lnTo>
                <a:lnTo>
                  <a:pt x="63926" y="113278"/>
                </a:lnTo>
                <a:lnTo>
                  <a:pt x="70061" y="112033"/>
                </a:lnTo>
                <a:lnTo>
                  <a:pt x="76196" y="110165"/>
                </a:lnTo>
                <a:lnTo>
                  <a:pt x="82085" y="107676"/>
                </a:lnTo>
                <a:lnTo>
                  <a:pt x="87730" y="104439"/>
                </a:lnTo>
                <a:lnTo>
                  <a:pt x="93128" y="100456"/>
                </a:lnTo>
                <a:lnTo>
                  <a:pt x="98036" y="95850"/>
                </a:lnTo>
                <a:lnTo>
                  <a:pt x="101840" y="91493"/>
                </a:lnTo>
                <a:lnTo>
                  <a:pt x="105276" y="86639"/>
                </a:lnTo>
                <a:lnTo>
                  <a:pt x="107975" y="81535"/>
                </a:lnTo>
                <a:lnTo>
                  <a:pt x="110306" y="76307"/>
                </a:lnTo>
                <a:lnTo>
                  <a:pt x="112147" y="70829"/>
                </a:lnTo>
                <a:lnTo>
                  <a:pt x="113374" y="65477"/>
                </a:lnTo>
                <a:lnTo>
                  <a:pt x="114110" y="59751"/>
                </a:lnTo>
                <a:lnTo>
                  <a:pt x="114233" y="54149"/>
                </a:lnTo>
                <a:lnTo>
                  <a:pt x="113987" y="48423"/>
                </a:lnTo>
                <a:lnTo>
                  <a:pt x="113006" y="42946"/>
                </a:lnTo>
                <a:lnTo>
                  <a:pt x="111656" y="37468"/>
                </a:lnTo>
                <a:lnTo>
                  <a:pt x="109693" y="32240"/>
                </a:lnTo>
                <a:lnTo>
                  <a:pt x="107239" y="27012"/>
                </a:lnTo>
                <a:lnTo>
                  <a:pt x="104171" y="22033"/>
                </a:lnTo>
                <a:lnTo>
                  <a:pt x="100736" y="17302"/>
                </a:lnTo>
                <a:lnTo>
                  <a:pt x="96687" y="12946"/>
                </a:lnTo>
                <a:lnTo>
                  <a:pt x="92024" y="8838"/>
                </a:lnTo>
                <a:lnTo>
                  <a:pt x="87116" y="5352"/>
                </a:lnTo>
                <a:lnTo>
                  <a:pt x="81840" y="2365"/>
                </a:lnTo>
                <a:lnTo>
                  <a:pt x="76319" y="0"/>
                </a:lnTo>
                <a:close/>
              </a:path>
            </a:pathLst>
          </a:custGeom>
          <a:solidFill>
            <a:srgbClr val="1B7EA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Shape 214">
            <a:extLst>
              <a:ext uri="{FF2B5EF4-FFF2-40B4-BE49-F238E27FC236}">
                <a16:creationId xmlns:a16="http://schemas.microsoft.com/office/drawing/2014/main" id="{E0195133-A66F-4DA4-A65E-7D5317EE5314}"/>
              </a:ext>
            </a:extLst>
          </p:cNvPr>
          <p:cNvSpPr txBox="1"/>
          <p:nvPr/>
        </p:nvSpPr>
        <p:spPr>
          <a:xfrm>
            <a:off x="7844945" y="4239779"/>
            <a:ext cx="10260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it-IT" sz="1000" kern="0" err="1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Stochastic</a:t>
            </a:r>
            <a:r>
              <a:rPr lang="it-IT" sz="1000" kern="0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rPr>
              <a:t> Control</a:t>
            </a:r>
            <a:endParaRPr sz="1000" kern="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" name="Shape 206">
            <a:extLst>
              <a:ext uri="{FF2B5EF4-FFF2-40B4-BE49-F238E27FC236}">
                <a16:creationId xmlns:a16="http://schemas.microsoft.com/office/drawing/2014/main" id="{33099F7E-946C-4080-93B6-94FCE4B5FE6E}"/>
              </a:ext>
            </a:extLst>
          </p:cNvPr>
          <p:cNvSpPr/>
          <p:nvPr/>
        </p:nvSpPr>
        <p:spPr>
          <a:xfrm>
            <a:off x="8174367" y="3589394"/>
            <a:ext cx="175500" cy="2562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127" y="0"/>
                </a:moveTo>
                <a:lnTo>
                  <a:pt x="120000" y="109514"/>
                </a:lnTo>
                <a:lnTo>
                  <a:pt x="94468" y="111262"/>
                </a:lnTo>
                <a:lnTo>
                  <a:pt x="68936" y="113009"/>
                </a:lnTo>
                <a:lnTo>
                  <a:pt x="43404" y="116504"/>
                </a:lnTo>
                <a:lnTo>
                  <a:pt x="18723" y="120000"/>
                </a:lnTo>
                <a:lnTo>
                  <a:pt x="0" y="8737"/>
                </a:lnTo>
                <a:lnTo>
                  <a:pt x="25531" y="8155"/>
                </a:lnTo>
                <a:lnTo>
                  <a:pt x="51914" y="6407"/>
                </a:lnTo>
                <a:lnTo>
                  <a:pt x="76595" y="3495"/>
                </a:lnTo>
                <a:lnTo>
                  <a:pt x="102127" y="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Segnaposto contenuto 2">
            <a:extLst>
              <a:ext uri="{FF2B5EF4-FFF2-40B4-BE49-F238E27FC236}">
                <a16:creationId xmlns:a16="http://schemas.microsoft.com/office/drawing/2014/main" id="{DE7B1C8A-CD3E-4D42-9A56-C7F2A67F94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8523" y="1970429"/>
            <a:ext cx="4335118" cy="3237930"/>
          </a:xfrm>
        </p:spPr>
        <p:txBody>
          <a:bodyPr rtlCol="0">
            <a:normAutofit/>
          </a:bodyPr>
          <a:lstStyle/>
          <a:p>
            <a:pPr marL="342900" indent="-342900" algn="just">
              <a:lnSpc>
                <a:spcPct val="90000"/>
              </a:lnSpc>
              <a:spcBef>
                <a:spcPts val="1800"/>
              </a:spcBef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it-IT" sz="1700">
                <a:latin typeface="Cambria" panose="02040503050406030204" pitchFamily="18" charset="0"/>
              </a:rPr>
              <a:t>A distributed system can be </a:t>
            </a:r>
            <a:r>
              <a:rPr lang="it-IT" sz="1700" err="1">
                <a:latin typeface="Cambria" panose="02040503050406030204" pitchFamily="18" charset="0"/>
              </a:rPr>
              <a:t>seen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err="1">
                <a:latin typeface="Cambria" panose="02040503050406030204" pitchFamily="18" charset="0"/>
              </a:rPr>
              <a:t>as</a:t>
            </a:r>
            <a:r>
              <a:rPr lang="it-IT" sz="1700">
                <a:latin typeface="Cambria" panose="02040503050406030204" pitchFamily="18" charset="0"/>
              </a:rPr>
              <a:t> a </a:t>
            </a:r>
            <a:r>
              <a:rPr lang="it-IT" sz="1700" b="1">
                <a:latin typeface="Cambria" panose="02040503050406030204" pitchFamily="18" charset="0"/>
              </a:rPr>
              <a:t>fluid</a:t>
            </a:r>
            <a:r>
              <a:rPr lang="it-IT" sz="1700">
                <a:latin typeface="Cambria" panose="02040503050406030204" pitchFamily="18" charset="0"/>
              </a:rPr>
              <a:t> in motion, widening the </a:t>
            </a:r>
            <a:r>
              <a:rPr lang="it-IT" sz="1700" err="1">
                <a:latin typeface="Cambria" panose="02040503050406030204" pitchFamily="18" charset="0"/>
              </a:rPr>
              <a:t>modeling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err="1">
                <a:latin typeface="Cambria" panose="02040503050406030204" pitchFamily="18" charset="0"/>
              </a:rPr>
              <a:t>possibilities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err="1">
                <a:latin typeface="Cambria" panose="02040503050406030204" pitchFamily="18" charset="0"/>
              </a:rPr>
              <a:t>beyond</a:t>
            </a:r>
            <a:r>
              <a:rPr lang="it-IT" sz="1700">
                <a:latin typeface="Cambria" panose="02040503050406030204" pitchFamily="18" charset="0"/>
              </a:rPr>
              <a:t> a single </a:t>
            </a:r>
            <a:r>
              <a:rPr lang="it-IT" sz="1700" err="1">
                <a:latin typeface="Cambria" panose="02040503050406030204" pitchFamily="18" charset="0"/>
              </a:rPr>
              <a:t>approach</a:t>
            </a:r>
            <a:r>
              <a:rPr lang="it-IT" sz="1700">
                <a:latin typeface="Cambria" panose="02040503050406030204" pitchFamily="18" charset="0"/>
              </a:rPr>
              <a:t>.</a:t>
            </a:r>
          </a:p>
          <a:p>
            <a:pPr marL="342900" indent="-342900" algn="just">
              <a:lnSpc>
                <a:spcPct val="90000"/>
              </a:lnSpc>
              <a:spcBef>
                <a:spcPts val="1800"/>
              </a:spcBef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it-IT" sz="1700">
                <a:latin typeface="Cambria" panose="02040503050406030204" pitchFamily="18" charset="0"/>
              </a:rPr>
              <a:t>A </a:t>
            </a:r>
            <a:r>
              <a:rPr lang="it-IT" sz="1700" b="1" err="1">
                <a:latin typeface="Cambria" panose="02040503050406030204" pitchFamily="18" charset="0"/>
              </a:rPr>
              <a:t>Lagrangian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err="1">
                <a:latin typeface="Cambria" panose="02040503050406030204" pitchFamily="18" charset="0"/>
              </a:rPr>
              <a:t>rather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err="1">
                <a:latin typeface="Cambria" panose="02040503050406030204" pitchFamily="18" charset="0"/>
              </a:rPr>
              <a:t>than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b="1" err="1">
                <a:latin typeface="Cambria" panose="02040503050406030204" pitchFamily="18" charset="0"/>
              </a:rPr>
              <a:t>Eulerian</a:t>
            </a:r>
            <a:r>
              <a:rPr lang="it-IT" sz="1700">
                <a:latin typeface="Cambria" panose="02040503050406030204" pitchFamily="18" charset="0"/>
              </a:rPr>
              <a:t> framework can be </a:t>
            </a:r>
            <a:r>
              <a:rPr lang="it-IT" sz="1700" err="1">
                <a:latin typeface="Cambria" panose="02040503050406030204" pitchFamily="18" charset="0"/>
              </a:rPr>
              <a:t>dictated</a:t>
            </a:r>
            <a:r>
              <a:rPr lang="it-IT" sz="1700">
                <a:latin typeface="Cambria" panose="02040503050406030204" pitchFamily="18" charset="0"/>
              </a:rPr>
              <a:t> by the </a:t>
            </a:r>
            <a:r>
              <a:rPr lang="it-IT" sz="1700" err="1">
                <a:latin typeface="Cambria" panose="02040503050406030204" pitchFamily="18" charset="0"/>
              </a:rPr>
              <a:t>utilisation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err="1">
                <a:latin typeface="Cambria" panose="02040503050406030204" pitchFamily="18" charset="0"/>
              </a:rPr>
              <a:t>circumnstances</a:t>
            </a:r>
            <a:r>
              <a:rPr lang="it-IT" sz="1700">
                <a:latin typeface="Cambria" panose="02040503050406030204" pitchFamily="18" charset="0"/>
              </a:rPr>
              <a:t> or by the </a:t>
            </a:r>
            <a:r>
              <a:rPr lang="it-IT" sz="1700" err="1">
                <a:latin typeface="Cambria" panose="02040503050406030204" pitchFamily="18" charset="0"/>
              </a:rPr>
              <a:t>specific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err="1">
                <a:latin typeface="Cambria" panose="02040503050406030204" pitchFamily="18" charset="0"/>
              </a:rPr>
              <a:t>requirements</a:t>
            </a:r>
            <a:r>
              <a:rPr lang="it-IT" sz="1700">
                <a:latin typeface="Cambria" panose="02040503050406030204" pitchFamily="18" charset="0"/>
              </a:rPr>
              <a:t>.</a:t>
            </a:r>
          </a:p>
          <a:p>
            <a:pPr marL="342900" indent="-342900" algn="just">
              <a:lnSpc>
                <a:spcPct val="90000"/>
              </a:lnSpc>
              <a:spcBef>
                <a:spcPts val="1800"/>
              </a:spcBef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it-IT" sz="1700">
                <a:latin typeface="Cambria" panose="02040503050406030204" pitchFamily="18" charset="0"/>
              </a:rPr>
              <a:t>An </a:t>
            </a:r>
            <a:r>
              <a:rPr lang="it-IT" sz="1700" b="1" err="1">
                <a:latin typeface="Cambria" panose="02040503050406030204" pitchFamily="18" charset="0"/>
              </a:rPr>
              <a:t>Hybrid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b="1">
                <a:latin typeface="Cambria" panose="02040503050406030204" pitchFamily="18" charset="0"/>
              </a:rPr>
              <a:t>Control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err="1">
                <a:latin typeface="Cambria" panose="02040503050406030204" pitchFamily="18" charset="0"/>
              </a:rPr>
              <a:t>formulation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err="1">
                <a:latin typeface="Cambria" panose="02040503050406030204" pitchFamily="18" charset="0"/>
              </a:rPr>
              <a:t>could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err="1">
                <a:latin typeface="Cambria" panose="02040503050406030204" pitchFamily="18" charset="0"/>
              </a:rPr>
              <a:t>grant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err="1">
                <a:latin typeface="Cambria" panose="02040503050406030204" pitchFamily="18" charset="0"/>
              </a:rPr>
              <a:t>higher</a:t>
            </a:r>
            <a:r>
              <a:rPr lang="it-IT" sz="1700">
                <a:latin typeface="Cambria" panose="02040503050406030204" pitchFamily="18" charset="0"/>
              </a:rPr>
              <a:t> </a:t>
            </a:r>
            <a:r>
              <a:rPr lang="it-IT" sz="1700" b="1" err="1">
                <a:latin typeface="Cambria" panose="02040503050406030204" pitchFamily="18" charset="0"/>
              </a:rPr>
              <a:t>flexibility</a:t>
            </a:r>
            <a:r>
              <a:rPr lang="it-IT" sz="1700">
                <a:latin typeface="Cambria" panose="02040503050406030204" pitchFamily="18" charset="0"/>
              </a:rPr>
              <a:t>, and aim at the concrete </a:t>
            </a:r>
            <a:r>
              <a:rPr lang="it-IT" sz="1700" err="1">
                <a:latin typeface="Cambria" panose="02040503050406030204" pitchFamily="18" charset="0"/>
              </a:rPr>
              <a:t>realization</a:t>
            </a:r>
            <a:r>
              <a:rPr lang="it-IT" sz="1700">
                <a:latin typeface="Cambria" panose="02040503050406030204" pitchFamily="18" charset="0"/>
              </a:rPr>
              <a:t> of a </a:t>
            </a:r>
            <a:r>
              <a:rPr lang="it-IT" sz="1700" err="1">
                <a:latin typeface="Cambria" panose="02040503050406030204" pitchFamily="18" charset="0"/>
              </a:rPr>
              <a:t>distributed</a:t>
            </a:r>
            <a:r>
              <a:rPr lang="it-IT" sz="1700">
                <a:latin typeface="Cambria" panose="02040503050406030204" pitchFamily="18" charset="0"/>
              </a:rPr>
              <a:t> system.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85A2BE6-C692-404B-A664-49A69100FA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95137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9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Firma convenzione </a:t>
            </a:r>
            <a:br>
              <a:rPr lang="it-IT" sz="2800"/>
            </a:br>
            <a:r>
              <a:rPr lang="it-IT" sz="280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8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>
                <a:solidFill>
                  <a:schemeClr val="bg1"/>
                </a:solidFill>
              </a:rPr>
              <a:t>Mercoledì 27 maggio 2015</a:t>
            </a:r>
          </a:p>
          <a:p>
            <a:endParaRPr lang="it-IT"/>
          </a:p>
        </p:txBody>
      </p:sp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8" name="Gruppo 7"/>
          <p:cNvGrpSpPr/>
          <p:nvPr/>
        </p:nvGrpSpPr>
        <p:grpSpPr>
          <a:xfrm>
            <a:off x="48011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9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lvl="0" algn="ctr"/>
            <a:r>
              <a:rPr lang="en-US" sz="3100">
                <a:solidFill>
                  <a:prstClr val="white"/>
                </a:solidFill>
              </a:rPr>
              <a:t>LAGRANGIAN APPROACH FOR THE CONTROL OF A DISTRIBUTED SYSTEM</a:t>
            </a:r>
            <a:endParaRPr lang="it-IT" sz="31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59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>
                <a:latin typeface="Montserrat"/>
              </a:rPr>
              <a:t>VERY LARGE SCALE ROBOTIC (VLSR) SYSTEM</a:t>
            </a:r>
            <a:endParaRPr lang="it-IT" sz="3000">
              <a:latin typeface="Montserrat"/>
            </a:endParaRPr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2F8F537D-25CB-4715-9A4F-C9A5AE37222D}"/>
              </a:ext>
            </a:extLst>
          </p:cNvPr>
          <p:cNvSpPr txBox="1">
            <a:spLocks/>
          </p:cNvSpPr>
          <p:nvPr/>
        </p:nvSpPr>
        <p:spPr>
          <a:xfrm>
            <a:off x="288523" y="2056364"/>
            <a:ext cx="4017663" cy="3387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 err="1">
                <a:solidFill>
                  <a:srgbClr val="000000"/>
                </a:solidFill>
                <a:latin typeface="Cambria"/>
              </a:rPr>
              <a:t>Very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Large Scale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Robotic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(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VLSR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) systems are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composed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of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hundreds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to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possibly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tens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of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thousands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of small-scale autonomous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robots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Ground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applications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for industrial assembling,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exploring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or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patrolling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tasks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, or in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military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field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applications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Space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applications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for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creating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large-aperture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and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reconfigurable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o</a:t>
            </a:r>
            <a:r>
              <a:rPr lang="en-US" sz="1700" err="1">
                <a:solidFill>
                  <a:srgbClr val="000000"/>
                </a:solidFill>
                <a:latin typeface="Cambria"/>
              </a:rPr>
              <a:t>bservatories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 from confined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swarms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 of robots.</a:t>
            </a:r>
            <a:endParaRPr lang="it-IT" sz="1700">
              <a:solidFill>
                <a:srgbClr val="000000"/>
              </a:solidFill>
              <a:latin typeface="Cambria"/>
            </a:endParaRPr>
          </a:p>
        </p:txBody>
      </p:sp>
      <p:pic>
        <p:nvPicPr>
          <p:cNvPr id="14" name="Segnaposto contenuto 8">
            <a:extLst>
              <a:ext uri="{FF2B5EF4-FFF2-40B4-BE49-F238E27FC236}">
                <a16:creationId xmlns:a16="http://schemas.microsoft.com/office/drawing/2014/main" id="{7C36E4E6-1C0B-4D41-8087-D35ADD9180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056364"/>
            <a:ext cx="4297566" cy="2923240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68A7A9CC-2962-4753-BBA8-3DDBBA33FD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0365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>
                <a:latin typeface="Montserrat (Titoli)"/>
              </a:rPr>
              <a:t>LAGRANGIAN BASED APPROACH FEATURES</a:t>
            </a:r>
            <a:endParaRPr lang="it-IT" sz="3200"/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D2A483DB-1F13-4305-BF80-0AE917DDBF30}"/>
              </a:ext>
            </a:extLst>
          </p:cNvPr>
          <p:cNvSpPr txBox="1">
            <a:spLocks/>
          </p:cNvSpPr>
          <p:nvPr/>
        </p:nvSpPr>
        <p:spPr>
          <a:xfrm>
            <a:off x="288522" y="1903230"/>
            <a:ext cx="4283478" cy="580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A85229"/>
              </a:buClr>
            </a:pPr>
            <a:r>
              <a:rPr lang="it-IT" err="1">
                <a:solidFill>
                  <a:srgbClr val="000000"/>
                </a:solidFill>
                <a:latin typeface="Cambria"/>
              </a:rPr>
              <a:t>pros</a:t>
            </a:r>
            <a:endParaRPr lang="it-IT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9" name="Segnaposto contenuto 3">
            <a:extLst>
              <a:ext uri="{FF2B5EF4-FFF2-40B4-BE49-F238E27FC236}">
                <a16:creationId xmlns:a16="http://schemas.microsoft.com/office/drawing/2014/main" id="{134F09DE-B312-4E92-A7DF-3025E4E7A98C}"/>
              </a:ext>
            </a:extLst>
          </p:cNvPr>
          <p:cNvSpPr txBox="1">
            <a:spLocks/>
          </p:cNvSpPr>
          <p:nvPr/>
        </p:nvSpPr>
        <p:spPr>
          <a:xfrm>
            <a:off x="288522" y="2533946"/>
            <a:ext cx="3990746" cy="3143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chemeClr val="tx2"/>
              </a:buClr>
            </a:pPr>
            <a:r>
              <a:rPr lang="it-IT" sz="1700" err="1">
                <a:solidFill>
                  <a:srgbClr val="000000"/>
                </a:solidFill>
                <a:latin typeface="Cambria"/>
              </a:rPr>
              <a:t>Possibility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of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adopting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a deterministic control logic,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thus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resulting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in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higher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precision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and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allowing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formation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flying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applications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.</a:t>
            </a:r>
          </a:p>
          <a:p>
            <a:pPr algn="just">
              <a:buClr>
                <a:schemeClr val="tx2"/>
              </a:buClr>
            </a:pPr>
            <a:r>
              <a:rPr lang="it-IT" sz="1700" b="1" err="1">
                <a:solidFill>
                  <a:srgbClr val="000000"/>
                </a:solidFill>
                <a:latin typeface="Cambria"/>
              </a:rPr>
              <a:t>Robustness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of the control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algorithm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.</a:t>
            </a:r>
          </a:p>
          <a:p>
            <a:pPr algn="just">
              <a:buClr>
                <a:schemeClr val="tx2"/>
              </a:buClr>
            </a:pPr>
            <a:r>
              <a:rPr lang="it-IT" sz="1700" err="1">
                <a:solidFill>
                  <a:srgbClr val="000000"/>
                </a:solidFill>
                <a:latin typeface="Cambria"/>
              </a:rPr>
              <a:t>Abundant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literature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and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simplicity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in the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formulation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.</a:t>
            </a:r>
          </a:p>
          <a:p>
            <a:pPr algn="just">
              <a:buClr>
                <a:schemeClr val="tx2"/>
              </a:buClr>
            </a:pPr>
            <a:endParaRPr lang="it-IT" sz="170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10" name="Segnaposto testo 4">
            <a:extLst>
              <a:ext uri="{FF2B5EF4-FFF2-40B4-BE49-F238E27FC236}">
                <a16:creationId xmlns:a16="http://schemas.microsoft.com/office/drawing/2014/main" id="{EC9833D7-6C9E-4053-BF73-3D7F0AAFE777}"/>
              </a:ext>
            </a:extLst>
          </p:cNvPr>
          <p:cNvSpPr txBox="1">
            <a:spLocks/>
          </p:cNvSpPr>
          <p:nvPr/>
        </p:nvSpPr>
        <p:spPr>
          <a:xfrm>
            <a:off x="4878820" y="1903230"/>
            <a:ext cx="3989222" cy="580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A85229"/>
              </a:buClr>
            </a:pPr>
            <a:r>
              <a:rPr lang="it-IT">
                <a:solidFill>
                  <a:srgbClr val="000000"/>
                </a:solidFill>
                <a:latin typeface="Cambria"/>
              </a:rPr>
              <a:t>cons</a:t>
            </a:r>
          </a:p>
        </p:txBody>
      </p:sp>
      <p:sp>
        <p:nvSpPr>
          <p:cNvPr id="11" name="Segnaposto contenuto 5">
            <a:extLst>
              <a:ext uri="{FF2B5EF4-FFF2-40B4-BE49-F238E27FC236}">
                <a16:creationId xmlns:a16="http://schemas.microsoft.com/office/drawing/2014/main" id="{5C8D1A12-F908-465E-8C5D-DCA3664FC379}"/>
              </a:ext>
            </a:extLst>
          </p:cNvPr>
          <p:cNvSpPr txBox="1">
            <a:spLocks/>
          </p:cNvSpPr>
          <p:nvPr/>
        </p:nvSpPr>
        <p:spPr>
          <a:xfrm>
            <a:off x="4878820" y="2544579"/>
            <a:ext cx="3990746" cy="3143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chemeClr val="tx2"/>
              </a:buClr>
            </a:pPr>
            <a:r>
              <a:rPr lang="it-IT" sz="1700" err="1">
                <a:solidFill>
                  <a:srgbClr val="000000"/>
                </a:solidFill>
                <a:latin typeface="Cambria"/>
              </a:rPr>
              <a:t>Poor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scalability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with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respect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to the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increase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in the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number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of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elements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composing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the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swarm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.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C20A8E8B-3536-41F8-AC9D-F3FC0AC294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4D910-6FCB-4864-AD29-D4E755703D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99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gnaposto contenuto 9">
            <a:extLst>
              <a:ext uri="{FF2B5EF4-FFF2-40B4-BE49-F238E27FC236}">
                <a16:creationId xmlns:a16="http://schemas.microsoft.com/office/drawing/2014/main" id="{34B672E6-596A-4166-828D-C7DF1B702A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970" y="1733109"/>
            <a:ext cx="4092549" cy="3069413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>
                <a:latin typeface="Montserrat (Titoli)"/>
              </a:rPr>
              <a:t>DISTRIBUTED SYSTEM MODELING - ASSUMPTIONS</a:t>
            </a:r>
            <a:endParaRPr lang="it-IT" sz="3200"/>
          </a:p>
        </p:txBody>
      </p:sp>
      <p:sp>
        <p:nvSpPr>
          <p:cNvPr id="6" name="Segnaposto testo 2">
            <a:extLst>
              <a:ext uri="{FF2B5EF4-FFF2-40B4-BE49-F238E27FC236}">
                <a16:creationId xmlns:a16="http://schemas.microsoft.com/office/drawing/2014/main" id="{A0A70B75-12D4-47D8-B188-94BC7D206B44}"/>
              </a:ext>
            </a:extLst>
          </p:cNvPr>
          <p:cNvSpPr txBox="1">
            <a:spLocks/>
          </p:cNvSpPr>
          <p:nvPr/>
        </p:nvSpPr>
        <p:spPr>
          <a:xfrm>
            <a:off x="288522" y="1520456"/>
            <a:ext cx="4727448" cy="641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5229"/>
              </a:buClr>
            </a:pPr>
            <a:r>
              <a:rPr lang="it-IT" sz="1300" err="1">
                <a:solidFill>
                  <a:srgbClr val="000000"/>
                </a:solidFill>
                <a:latin typeface="Cambria"/>
              </a:rPr>
              <a:t>Main</a:t>
            </a:r>
            <a:r>
              <a:rPr lang="it-IT" sz="13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300" err="1">
                <a:solidFill>
                  <a:srgbClr val="000000"/>
                </a:solidFill>
                <a:latin typeface="Cambria"/>
              </a:rPr>
              <a:t>assumptions</a:t>
            </a:r>
            <a:r>
              <a:rPr lang="it-IT" sz="1300">
                <a:solidFill>
                  <a:srgbClr val="000000"/>
                </a:solidFill>
                <a:latin typeface="Cambria"/>
              </a:rPr>
              <a:t> :</a:t>
            </a:r>
          </a:p>
        </p:txBody>
      </p:sp>
      <p:sp>
        <p:nvSpPr>
          <p:cNvPr id="7" name="Segnaposto contenuto 3">
            <a:extLst>
              <a:ext uri="{FF2B5EF4-FFF2-40B4-BE49-F238E27FC236}">
                <a16:creationId xmlns:a16="http://schemas.microsoft.com/office/drawing/2014/main" id="{8BA6D4BE-697E-42A1-9C39-8D11D097FF31}"/>
              </a:ext>
            </a:extLst>
          </p:cNvPr>
          <p:cNvSpPr txBox="1">
            <a:spLocks/>
          </p:cNvSpPr>
          <p:nvPr/>
        </p:nvSpPr>
        <p:spPr>
          <a:xfrm>
            <a:off x="288522" y="2161807"/>
            <a:ext cx="4727448" cy="3473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System composed of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N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rigid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bodies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,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orbiting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around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an 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Earth-centered inertial (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ECI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) reference frame.</a:t>
            </a:r>
            <a:endParaRPr lang="it-IT" sz="1700">
              <a:solidFill>
                <a:srgbClr val="000000"/>
              </a:solidFill>
              <a:latin typeface="Cambria"/>
            </a:endParaRP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en-US" sz="1700">
                <a:solidFill>
                  <a:srgbClr val="000000"/>
                </a:solidFill>
                <a:latin typeface="Cambria"/>
              </a:rPr>
              <a:t>The formation dynamics is described (and numerically integrated) with respect to an Orbiting Reference Frame (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ORF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).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en-US" sz="1700">
                <a:solidFill>
                  <a:srgbClr val="000000"/>
                </a:solidFill>
                <a:latin typeface="Cambria"/>
              </a:rPr>
              <a:t>The ORF follows a geostationary orbit.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en-US" sz="1700">
                <a:solidFill>
                  <a:srgbClr val="000000"/>
                </a:solidFill>
                <a:latin typeface="Cambria"/>
              </a:rPr>
              <a:t>The rotational quantities are expressed in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quaternion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 form and are referred to the ECI reference frame.</a:t>
            </a:r>
            <a:endParaRPr lang="it-IT" sz="170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0B98F88-9726-45C0-A5BF-F15C7A1FF8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4D910-6FCB-4864-AD29-D4E755703D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60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egnaposto contenuto 9">
            <a:extLst>
              <a:ext uri="{FF2B5EF4-FFF2-40B4-BE49-F238E27FC236}">
                <a16:creationId xmlns:a16="http://schemas.microsoft.com/office/drawing/2014/main" id="{71AD73A7-4909-4A8E-BFE7-A12CF631A4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8" t="14007" r="16364"/>
          <a:stretch/>
        </p:blipFill>
        <p:spPr>
          <a:xfrm>
            <a:off x="5233569" y="1682933"/>
            <a:ext cx="2490161" cy="210880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900">
                <a:latin typeface="Montserrat (Titoli)"/>
              </a:rPr>
              <a:t>DISTRIBUTED SYSTEM MODELING</a:t>
            </a:r>
            <a:endParaRPr lang="it-IT" sz="290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7845B830-05BE-46A0-8F12-6B864F071D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6214" t="4397"/>
          <a:stretch/>
        </p:blipFill>
        <p:spPr>
          <a:xfrm>
            <a:off x="7941671" y="2048990"/>
            <a:ext cx="987904" cy="1593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E2323809-1F6C-42BA-9419-ABAE47D12D65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4784043" y="4501105"/>
            <a:ext cx="3389215" cy="10313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81CAD6AA-3503-4257-AB50-1380D55273C9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4986274" y="4468997"/>
            <a:ext cx="3885198" cy="55196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egnaposto testo 2">
            <a:extLst>
              <a:ext uri="{FF2B5EF4-FFF2-40B4-BE49-F238E27FC236}">
                <a16:creationId xmlns:a16="http://schemas.microsoft.com/office/drawing/2014/main" id="{EBB33060-46D3-4526-B890-D5E077AED012}"/>
              </a:ext>
            </a:extLst>
          </p:cNvPr>
          <p:cNvSpPr txBox="1">
            <a:spLocks/>
          </p:cNvSpPr>
          <p:nvPr/>
        </p:nvSpPr>
        <p:spPr>
          <a:xfrm>
            <a:off x="4733353" y="4120664"/>
            <a:ext cx="4727448" cy="3013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5229"/>
              </a:buClr>
            </a:pPr>
            <a:r>
              <a:rPr lang="it-IT" sz="1400" cap="none">
                <a:solidFill>
                  <a:srgbClr val="000000"/>
                </a:solidFill>
                <a:latin typeface="Cambria"/>
              </a:rPr>
              <a:t>Translational and Rotational Dynamics (i-th agent)</a:t>
            </a:r>
          </a:p>
        </p:txBody>
      </p:sp>
      <p:sp>
        <p:nvSpPr>
          <p:cNvPr id="19" name="Segnaposto testo 2">
            <a:extLst>
              <a:ext uri="{FF2B5EF4-FFF2-40B4-BE49-F238E27FC236}">
                <a16:creationId xmlns:a16="http://schemas.microsoft.com/office/drawing/2014/main" id="{FDE29BF4-7025-4DAB-A13E-FA0E2A2772D0}"/>
              </a:ext>
            </a:extLst>
          </p:cNvPr>
          <p:cNvSpPr txBox="1">
            <a:spLocks/>
          </p:cNvSpPr>
          <p:nvPr/>
        </p:nvSpPr>
        <p:spPr>
          <a:xfrm>
            <a:off x="288523" y="1572256"/>
            <a:ext cx="4727448" cy="3854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5229"/>
              </a:buClr>
            </a:pPr>
            <a:r>
              <a:rPr lang="it-IT" sz="1300" err="1">
                <a:solidFill>
                  <a:srgbClr val="000000"/>
                </a:solidFill>
                <a:latin typeface="Cambria"/>
              </a:rPr>
              <a:t>Main</a:t>
            </a:r>
            <a:r>
              <a:rPr lang="it-IT" sz="13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300" err="1">
                <a:solidFill>
                  <a:srgbClr val="000000"/>
                </a:solidFill>
                <a:latin typeface="Cambria"/>
              </a:rPr>
              <a:t>assumptions</a:t>
            </a:r>
            <a:r>
              <a:rPr lang="it-IT" sz="1300">
                <a:solidFill>
                  <a:srgbClr val="000000"/>
                </a:solidFill>
                <a:latin typeface="Cambria"/>
              </a:rPr>
              <a:t> :</a:t>
            </a:r>
          </a:p>
        </p:txBody>
      </p:sp>
      <p:sp>
        <p:nvSpPr>
          <p:cNvPr id="20" name="Segnaposto contenuto 3">
            <a:extLst>
              <a:ext uri="{FF2B5EF4-FFF2-40B4-BE49-F238E27FC236}">
                <a16:creationId xmlns:a16="http://schemas.microsoft.com/office/drawing/2014/main" id="{EAD6BE7F-5201-4224-B4BC-F3F689193E5F}"/>
              </a:ext>
            </a:extLst>
          </p:cNvPr>
          <p:cNvSpPr txBox="1">
            <a:spLocks/>
          </p:cNvSpPr>
          <p:nvPr/>
        </p:nvSpPr>
        <p:spPr>
          <a:xfrm>
            <a:off x="288523" y="1957753"/>
            <a:ext cx="4291909" cy="3519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it-IT" sz="1700">
                <a:solidFill>
                  <a:srgbClr val="000000"/>
                </a:solidFill>
                <a:latin typeface="Cambria"/>
              </a:rPr>
              <a:t>System composed of 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N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rigid</a:t>
            </a:r>
            <a:r>
              <a:rPr lang="it-IT" sz="1700" b="1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b="1" err="1">
                <a:solidFill>
                  <a:srgbClr val="000000"/>
                </a:solidFill>
                <a:latin typeface="Cambria"/>
              </a:rPr>
              <a:t>bodies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,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orbiting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</a:t>
            </a:r>
            <a:r>
              <a:rPr lang="it-IT" sz="1700" err="1">
                <a:solidFill>
                  <a:srgbClr val="000000"/>
                </a:solidFill>
                <a:latin typeface="Cambria"/>
              </a:rPr>
              <a:t>around</a:t>
            </a:r>
            <a:r>
              <a:rPr lang="it-IT" sz="1700">
                <a:solidFill>
                  <a:srgbClr val="000000"/>
                </a:solidFill>
                <a:latin typeface="Cambria"/>
              </a:rPr>
              <a:t> an 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Earth-centered inertial (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ECI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) frame.</a:t>
            </a:r>
            <a:endParaRPr lang="it-IT" sz="1700">
              <a:solidFill>
                <a:srgbClr val="000000"/>
              </a:solidFill>
              <a:latin typeface="Cambria"/>
            </a:endParaRP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en-US" sz="1700">
                <a:solidFill>
                  <a:srgbClr val="000000"/>
                </a:solidFill>
                <a:latin typeface="Cambria"/>
              </a:rPr>
              <a:t>The formation dynamics is described (and numerically integrated) with respect to an Orbiting Reference Frame (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ORF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).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en-US" sz="1700">
                <a:solidFill>
                  <a:srgbClr val="000000"/>
                </a:solidFill>
                <a:latin typeface="Cambria"/>
              </a:rPr>
              <a:t>The ORF follows a geostationary orbit.</a:t>
            </a:r>
          </a:p>
          <a:p>
            <a:pPr algn="just">
              <a:buClr>
                <a:srgbClr val="A85229"/>
              </a:buClr>
              <a:buFont typeface="Wingdings" panose="05000000000000000000" pitchFamily="2" charset="2"/>
              <a:buChar char="§"/>
            </a:pPr>
            <a:r>
              <a:rPr lang="en-US" sz="1700">
                <a:solidFill>
                  <a:srgbClr val="000000"/>
                </a:solidFill>
                <a:latin typeface="Cambria"/>
              </a:rPr>
              <a:t>The rotational quantities are expressed in </a:t>
            </a:r>
            <a:r>
              <a:rPr lang="en-US" sz="1700" b="1">
                <a:solidFill>
                  <a:srgbClr val="000000"/>
                </a:solidFill>
                <a:latin typeface="Cambria"/>
              </a:rPr>
              <a:t>quaternion</a:t>
            </a:r>
            <a:r>
              <a:rPr lang="en-US" sz="1700">
                <a:solidFill>
                  <a:srgbClr val="000000"/>
                </a:solidFill>
                <a:latin typeface="Cambria"/>
              </a:rPr>
              <a:t> form and are referred to the ECI reference frame.</a:t>
            </a:r>
            <a:endParaRPr lang="it-IT" sz="1700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7D651525-D4A4-48E7-924A-82D1FCBB9D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45868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16750</TotalTime>
  <Words>2124</Words>
  <Application>Microsoft Office PowerPoint</Application>
  <PresentationFormat>Presentazione su schermo (4:3)</PresentationFormat>
  <Paragraphs>299</Paragraphs>
  <Slides>36</Slides>
  <Notes>32</Notes>
  <HiddenSlides>10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36</vt:i4>
      </vt:variant>
    </vt:vector>
  </HeadingPairs>
  <TitlesOfParts>
    <vt:vector size="46" baseType="lpstr">
      <vt:lpstr>Arial</vt:lpstr>
      <vt:lpstr>Calibri</vt:lpstr>
      <vt:lpstr>Cambria</vt:lpstr>
      <vt:lpstr>Cambria Math</vt:lpstr>
      <vt:lpstr>Droid Sans Fallback</vt:lpstr>
      <vt:lpstr>Lohit Devanagari</vt:lpstr>
      <vt:lpstr>Montserrat</vt:lpstr>
      <vt:lpstr>Montserrat (Titoli)</vt:lpstr>
      <vt:lpstr>Wingdings</vt:lpstr>
      <vt:lpstr>POLI</vt:lpstr>
      <vt:lpstr>Firma convenzione  Politecnico di Milano e Veneranda Fabbrica del Duomo di Milano</vt:lpstr>
      <vt:lpstr>JET PROPULSION LABORATORY</vt:lpstr>
      <vt:lpstr>DISTRIBUTED MULTIBODY SYSTEM</vt:lpstr>
      <vt:lpstr>HYBRID CONTROL OF A DISTRIBUTED SYSTEM</vt:lpstr>
      <vt:lpstr>Firma convenzione  Politecnico di Milano e Veneranda Fabbrica del Duomo di Milano</vt:lpstr>
      <vt:lpstr>VERY LARGE SCALE ROBOTIC (VLSR) SYSTEM</vt:lpstr>
      <vt:lpstr>LAGRANGIAN BASED APPROACH FEATURES</vt:lpstr>
      <vt:lpstr>DISTRIBUTED SYSTEM MODELING - ASSUMPTIONS</vt:lpstr>
      <vt:lpstr>DISTRIBUTED SYSTEM MODELING</vt:lpstr>
      <vt:lpstr>DISTRIBUTED SYSTEM MODELING – DYNAMIC EQUATIONS</vt:lpstr>
      <vt:lpstr>POTENTIAL FIELDS BASED TRANSLATIONAL CONTROL</vt:lpstr>
      <vt:lpstr>POTENTIAL FIELDS BASED TRANSLATIONAL CONTROL</vt:lpstr>
      <vt:lpstr>INDIVIDUAL LAGRANGIAN-BASED CONTROL</vt:lpstr>
      <vt:lpstr>NUMERICAL SIMULATIONS OF THE RECONFIGURATION PROBLEM</vt:lpstr>
      <vt:lpstr>DOWNSIDES OF THE POTENTIAL FIELDS CONTROL</vt:lpstr>
      <vt:lpstr>MODEL PREDICTIVE CONTROL APPROACH</vt:lpstr>
      <vt:lpstr>MPC-SCP CONVEXIFIED AND DISCRETIZED PROBLEM</vt:lpstr>
      <vt:lpstr>MPC-SCP APPLICATION ON THE NONLINEAR SYSTEM – ITERATION STEPS</vt:lpstr>
      <vt:lpstr>MPC-SCP APPLICATION ON THE NONLINEAR SYSTEM – ITERATION STEPS</vt:lpstr>
      <vt:lpstr>MPC APPLICATION ON THE NONLINEAR SYSTEM</vt:lpstr>
      <vt:lpstr>IMPROVEMENTS DUE TO THE MPC-SCP INTRODUCTION</vt:lpstr>
      <vt:lpstr>Firma convenzione  Politecnico di Milano e Veneranda Fabbrica del Duomo di Milano</vt:lpstr>
      <vt:lpstr>ORBITING RAINBOWS</vt:lpstr>
      <vt:lpstr>OPTIMAL TRANSPORT</vt:lpstr>
      <vt:lpstr>OPTIMAL TRANSPORT</vt:lpstr>
      <vt:lpstr>TIME EXTENSION OF THE OT BASED PROBLEM</vt:lpstr>
      <vt:lpstr>TIME EXTENSION OF THE OT BASED PROBLEM</vt:lpstr>
      <vt:lpstr>TIME EXTENSION OF THE OT BASED PROBLEM</vt:lpstr>
      <vt:lpstr>TIME EXTENSION OF THE OT BASED PROBLEM – NUMERICAL SIMULATIONS</vt:lpstr>
      <vt:lpstr>OBJECTIVE FUNCTION MODIFICATION</vt:lpstr>
      <vt:lpstr>INCREASED CLOUD DIMENSIONS</vt:lpstr>
      <vt:lpstr>1000 GRAIN CLOUD SIMULATION</vt:lpstr>
      <vt:lpstr>OT BASED EULERIAN APPROACH - FEATURES</vt:lpstr>
      <vt:lpstr>CONCLUSIONS – LAGRANGIAN AND EULERIAN FRAMEWORKS COMPARISONS</vt:lpstr>
      <vt:lpstr>CONCLUSIONS – HYBRID DISTRIBUTED CONTROL</vt:lpstr>
      <vt:lpstr>Firma convenzione  Politecnico di Milano e Veneranda Fabbrica del Duomo di Milano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Firma convenzione  Politecnico di Milano e Veneranda Fabbrica del Duomo di Milano</dc:title>
  <dc:creator>Fran</dc:creator>
  <cp:lastModifiedBy>Fran</cp:lastModifiedBy>
  <cp:revision>214</cp:revision>
  <dcterms:created xsi:type="dcterms:W3CDTF">2018-04-05T15:08:10Z</dcterms:created>
  <dcterms:modified xsi:type="dcterms:W3CDTF">2018-04-18T21:58:29Z</dcterms:modified>
</cp:coreProperties>
</file>

<file path=docProps/thumbnail.jpeg>
</file>